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8" r:id="rId9"/>
    <p:sldId id="269" r:id="rId10"/>
    <p:sldId id="270" r:id="rId11"/>
    <p:sldId id="274" r:id="rId12"/>
    <p:sldId id="271" r:id="rId13"/>
    <p:sldId id="275" r:id="rId14"/>
    <p:sldId id="276" r:id="rId15"/>
    <p:sldId id="277" r:id="rId16"/>
    <p:sldId id="280" r:id="rId17"/>
    <p:sldId id="281" r:id="rId18"/>
    <p:sldId id="282" r:id="rId19"/>
    <p:sldId id="278" r:id="rId20"/>
    <p:sldId id="283" r:id="rId21"/>
    <p:sldId id="284" r:id="rId22"/>
    <p:sldId id="285" r:id="rId23"/>
    <p:sldId id="286" r:id="rId24"/>
    <p:sldId id="287" r:id="rId25"/>
    <p:sldId id="288" r:id="rId26"/>
    <p:sldId id="272" r:id="rId27"/>
    <p:sldId id="27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2" autoAdjust="0"/>
    <p:restoredTop sz="94630" autoAdjust="0"/>
  </p:normalViewPr>
  <p:slideViewPr>
    <p:cSldViewPr snapToGrid="0">
      <p:cViewPr varScale="1">
        <p:scale>
          <a:sx n="108" d="100"/>
          <a:sy n="108" d="100"/>
        </p:scale>
        <p:origin x="10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ython_prj\xa\&#47588;&#49688;&#54980;&#44592;&#44036;&#48324;&#49552;&#51061;&#51613;&#44048;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ython_prj\xa\&#47588;&#49688;&#54980;&#44592;&#44036;&#48324;&#49552;&#51061;&#51613;&#44048;_&#44396;&#49457;&#51333;&#47785;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ython_prj\xa\&#47588;&#49688;&#54980;&#44592;&#44036;&#48324;&#49552;&#51061;&#51613;&#44048;_PBRPER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ython_prj\xa\&#47588;&#49688;&#54980;&#44592;&#44036;&#48324;&#49552;&#51061;&#51613;&#44048;_KTOP30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ython_prj\xa\&#47588;&#49688;&#54980;&#44592;&#44036;&#48324;&#49552;&#51061;&#51613;&#44048;_KRX_I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ython_prj\xa\&#47588;&#49688;&#54980;&#44592;&#44036;&#48324;&#49552;&#51061;&#51613;&#44048;_KRX_HEALTH_CARE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ython_prj\xa\&#47588;&#49688;&#54980;&#44592;&#44036;&#48324;&#49552;&#51061;&#51613;&#44048;_KRX_MEDIA_TELECOM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ython_prj\xa\&#47588;&#49688;&#54980;&#44592;&#44036;&#48324;&#49552;&#51061;&#51613;&#44048;_KRX_AUTOS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ython_prj\xa\&#47588;&#49688;&#54980;&#44592;&#44036;&#48324;&#49552;&#51061;&#51613;&#44048;_KRX_ENERGY_CHEMI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ython_prj\xa\&#47588;&#49688;&#54980;&#44592;&#44036;&#48324;&#49552;&#51061;&#51613;&#44048;_KRX_SEMICON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ython_prj\xa\&#47588;&#49688;&#54980;&#44592;&#44036;&#48324;&#49552;&#51061;&#51613;&#44048;_KOSPI50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매수후기간별손익증감!$A$2</c:f>
              <c:strCache>
                <c:ptCount val="1"/>
                <c:pt idx="0">
                  <c:v>20131015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매수후기간별손익증감!$B$1:$X$1</c:f>
              <c:numCache>
                <c:formatCode>General</c:formatCode>
                <c:ptCount val="23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630</c:v>
                </c:pt>
                <c:pt idx="21">
                  <c:v>660</c:v>
                </c:pt>
                <c:pt idx="22">
                  <c:v>690</c:v>
                </c:pt>
              </c:numCache>
            </c:numRef>
          </c:cat>
          <c:val>
            <c:numRef>
              <c:f>매수후기간별손익증감!$B$2:$X$2</c:f>
              <c:numCache>
                <c:formatCode>General</c:formatCode>
                <c:ptCount val="23"/>
                <c:pt idx="0">
                  <c:v>-3.0747749767797001E-2</c:v>
                </c:pt>
                <c:pt idx="1">
                  <c:v>-4.4734852309165699E-2</c:v>
                </c:pt>
                <c:pt idx="2">
                  <c:v>-1.2870100863950599E-2</c:v>
                </c:pt>
                <c:pt idx="3">
                  <c:v>1.42881170831031E-2</c:v>
                </c:pt>
                <c:pt idx="4">
                  <c:v>6.7896196603627598E-2</c:v>
                </c:pt>
                <c:pt idx="5">
                  <c:v>0.101855058913273</c:v>
                </c:pt>
                <c:pt idx="6">
                  <c:v>0.13167467543612399</c:v>
                </c:pt>
                <c:pt idx="7">
                  <c:v>0.130923871458615</c:v>
                </c:pt>
                <c:pt idx="8">
                  <c:v>0.178939440644973</c:v>
                </c:pt>
                <c:pt idx="9">
                  <c:v>0.17282427048543</c:v>
                </c:pt>
                <c:pt idx="10">
                  <c:v>0.20815337715716301</c:v>
                </c:pt>
                <c:pt idx="11">
                  <c:v>0.18504783171372</c:v>
                </c:pt>
                <c:pt idx="12">
                  <c:v>0.16073305478608499</c:v>
                </c:pt>
                <c:pt idx="13">
                  <c:v>0.167408279259812</c:v>
                </c:pt>
                <c:pt idx="14">
                  <c:v>0.17884939271634401</c:v>
                </c:pt>
                <c:pt idx="15">
                  <c:v>0.281248759816973</c:v>
                </c:pt>
                <c:pt idx="16">
                  <c:v>0.37019822643547001</c:v>
                </c:pt>
                <c:pt idx="17">
                  <c:v>0.51375133905861303</c:v>
                </c:pt>
                <c:pt idx="18">
                  <c:v>0.54420569866303103</c:v>
                </c:pt>
                <c:pt idx="19">
                  <c:v>0.59781270869923897</c:v>
                </c:pt>
                <c:pt idx="20">
                  <c:v>0.67682106127428598</c:v>
                </c:pt>
                <c:pt idx="21">
                  <c:v>0.74161709304717305</c:v>
                </c:pt>
                <c:pt idx="22">
                  <c:v>0.53301952741418002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10-4472-932D-E30FB4133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9737696"/>
        <c:axId val="279739264"/>
      </c:lineChart>
      <c:catAx>
        <c:axId val="27973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39264"/>
        <c:crosses val="autoZero"/>
        <c:auto val="1"/>
        <c:lblAlgn val="ctr"/>
        <c:lblOffset val="100"/>
        <c:noMultiLvlLbl val="0"/>
      </c:catAx>
      <c:valAx>
        <c:axId val="27973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3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20131015</a:t>
            </a:r>
            <a:r>
              <a:rPr lang="ko-KR" altLang="en-US" dirty="0"/>
              <a:t>에 매수의 경우  손익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매수후기간별손익증감_구성종목!$A$2</c:f>
              <c:strCache>
                <c:ptCount val="1"/>
                <c:pt idx="0">
                  <c:v>KRX_COMSUMER_STAPLES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매수후기간별손익증감_구성종목!$B$2:$X$2</c:f>
              <c:numCache>
                <c:formatCode>General</c:formatCode>
                <c:ptCount val="23"/>
                <c:pt idx="0">
                  <c:v>2.79551145489749E-2</c:v>
                </c:pt>
                <c:pt idx="1">
                  <c:v>5.4523486118460703E-2</c:v>
                </c:pt>
                <c:pt idx="2">
                  <c:v>6.6123262127325097E-2</c:v>
                </c:pt>
                <c:pt idx="3">
                  <c:v>0.103084302548203</c:v>
                </c:pt>
                <c:pt idx="4">
                  <c:v>0.108259816186471</c:v>
                </c:pt>
                <c:pt idx="5">
                  <c:v>0.13971162508569199</c:v>
                </c:pt>
                <c:pt idx="6">
                  <c:v>0.18307352760541801</c:v>
                </c:pt>
                <c:pt idx="7">
                  <c:v>0.24486811762011901</c:v>
                </c:pt>
                <c:pt idx="8">
                  <c:v>0.33714296981748698</c:v>
                </c:pt>
                <c:pt idx="9">
                  <c:v>0.38250592254526999</c:v>
                </c:pt>
                <c:pt idx="10">
                  <c:v>0.49458941865876099</c:v>
                </c:pt>
                <c:pt idx="11">
                  <c:v>0.52706723522339005</c:v>
                </c:pt>
                <c:pt idx="12">
                  <c:v>0.487272845279004</c:v>
                </c:pt>
                <c:pt idx="13">
                  <c:v>0.42190067959148703</c:v>
                </c:pt>
                <c:pt idx="14">
                  <c:v>0.37579483570667799</c:v>
                </c:pt>
                <c:pt idx="15">
                  <c:v>0.60276912236434299</c:v>
                </c:pt>
                <c:pt idx="16">
                  <c:v>0.58834786117474003</c:v>
                </c:pt>
                <c:pt idx="17">
                  <c:v>0.79979665065130301</c:v>
                </c:pt>
                <c:pt idx="18">
                  <c:v>0.55417903902699495</c:v>
                </c:pt>
                <c:pt idx="19">
                  <c:v>0.58116146998265705</c:v>
                </c:pt>
                <c:pt idx="20">
                  <c:v>0.71419420763891595</c:v>
                </c:pt>
                <c:pt idx="21">
                  <c:v>0.92725705954766202</c:v>
                </c:pt>
                <c:pt idx="22">
                  <c:v>0.73682996675843704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82-40E3-81C2-3D14A9D2A072}"/>
            </c:ext>
          </c:extLst>
        </c:ser>
        <c:ser>
          <c:idx val="1"/>
          <c:order val="1"/>
          <c:tx>
            <c:strRef>
              <c:f>매수후기간별손익증감_구성종목!$A$3</c:f>
              <c:strCache>
                <c:ptCount val="1"/>
                <c:pt idx="0">
                  <c:v>KRX_CONSTRUCTION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매수후기간별손익증감_구성종목!$B$3:$X$3</c:f>
              <c:numCache>
                <c:formatCode>General</c:formatCode>
                <c:ptCount val="23"/>
                <c:pt idx="0">
                  <c:v>-7.7806679711712207E-2</c:v>
                </c:pt>
                <c:pt idx="1">
                  <c:v>-0.13408754372117701</c:v>
                </c:pt>
                <c:pt idx="2">
                  <c:v>-6.4241755873823705E-2</c:v>
                </c:pt>
                <c:pt idx="3">
                  <c:v>-5.7582317079963002E-2</c:v>
                </c:pt>
                <c:pt idx="4">
                  <c:v>-2.16328232702571E-2</c:v>
                </c:pt>
                <c:pt idx="5">
                  <c:v>1.3796199883940799E-2</c:v>
                </c:pt>
                <c:pt idx="6">
                  <c:v>-1.6136360266954999E-4</c:v>
                </c:pt>
                <c:pt idx="7">
                  <c:v>-3.4771622233354199E-2</c:v>
                </c:pt>
                <c:pt idx="8">
                  <c:v>1.77474680849584E-2</c:v>
                </c:pt>
                <c:pt idx="9">
                  <c:v>4.0804340206239298E-2</c:v>
                </c:pt>
                <c:pt idx="10">
                  <c:v>8.7562247019920894E-2</c:v>
                </c:pt>
                <c:pt idx="11">
                  <c:v>-9.16675358912627E-3</c:v>
                </c:pt>
                <c:pt idx="12">
                  <c:v>-4.64587948320049E-2</c:v>
                </c:pt>
                <c:pt idx="13">
                  <c:v>-0.13272147517534599</c:v>
                </c:pt>
                <c:pt idx="14">
                  <c:v>-0.173217289659227</c:v>
                </c:pt>
                <c:pt idx="15">
                  <c:v>-9.1196783402824194E-2</c:v>
                </c:pt>
                <c:pt idx="16">
                  <c:v>2.2507547553951499E-2</c:v>
                </c:pt>
                <c:pt idx="17">
                  <c:v>8.86807355272487E-2</c:v>
                </c:pt>
                <c:pt idx="18">
                  <c:v>4.5298148676394201E-2</c:v>
                </c:pt>
                <c:pt idx="19">
                  <c:v>5.9206957388581602E-2</c:v>
                </c:pt>
                <c:pt idx="20">
                  <c:v>7.6976280869911498E-2</c:v>
                </c:pt>
                <c:pt idx="21">
                  <c:v>3.0428158384898901E-2</c:v>
                </c:pt>
                <c:pt idx="22">
                  <c:v>-5.4658379259091699E-2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82-40E3-81C2-3D14A9D2A072}"/>
            </c:ext>
          </c:extLst>
        </c:ser>
        <c:ser>
          <c:idx val="2"/>
          <c:order val="2"/>
          <c:tx>
            <c:strRef>
              <c:f>매수후기간별손익증감_구성종목!$A$4</c:f>
              <c:strCache>
                <c:ptCount val="1"/>
                <c:pt idx="0">
                  <c:v>KOSPI200_저변동성지수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매수후기간별손익증감_구성종목!$B$4:$X$4</c:f>
              <c:numCache>
                <c:formatCode>General</c:formatCode>
                <c:ptCount val="23"/>
                <c:pt idx="0">
                  <c:v>-2.2058499469564199E-2</c:v>
                </c:pt>
                <c:pt idx="1">
                  <c:v>-2.51686525010614E-2</c:v>
                </c:pt>
                <c:pt idx="2">
                  <c:v>-1.23880580021284E-2</c:v>
                </c:pt>
                <c:pt idx="3">
                  <c:v>-2.2998209939934601E-2</c:v>
                </c:pt>
                <c:pt idx="4">
                  <c:v>-3.7997906294732903E-2</c:v>
                </c:pt>
                <c:pt idx="5">
                  <c:v>-1.12635399084014E-3</c:v>
                </c:pt>
                <c:pt idx="6">
                  <c:v>-3.06365606538123E-2</c:v>
                </c:pt>
                <c:pt idx="7">
                  <c:v>-9.2450616065372099E-3</c:v>
                </c:pt>
                <c:pt idx="8">
                  <c:v>-6.58155294333261E-3</c:v>
                </c:pt>
                <c:pt idx="9">
                  <c:v>3.67461700677221E-2</c:v>
                </c:pt>
                <c:pt idx="10">
                  <c:v>5.4283954293759498E-2</c:v>
                </c:pt>
                <c:pt idx="11">
                  <c:v>1.8238954747747099E-2</c:v>
                </c:pt>
                <c:pt idx="12">
                  <c:v>1.28549843246196E-2</c:v>
                </c:pt>
                <c:pt idx="13">
                  <c:v>1.0229265413024701E-2</c:v>
                </c:pt>
                <c:pt idx="14">
                  <c:v>-2.4507996989376502E-2</c:v>
                </c:pt>
                <c:pt idx="15">
                  <c:v>6.7450335405490301E-3</c:v>
                </c:pt>
                <c:pt idx="16">
                  <c:v>3.07372971593739E-3</c:v>
                </c:pt>
                <c:pt idx="17">
                  <c:v>4.28635544414252E-2</c:v>
                </c:pt>
                <c:pt idx="18">
                  <c:v>0.104513581423164</c:v>
                </c:pt>
                <c:pt idx="19">
                  <c:v>4.0995890803564798E-2</c:v>
                </c:pt>
                <c:pt idx="20">
                  <c:v>4.28278112700511E-2</c:v>
                </c:pt>
                <c:pt idx="21">
                  <c:v>5.4381182837228398E-2</c:v>
                </c:pt>
                <c:pt idx="22">
                  <c:v>-2.3427560050907299E-2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82-40E3-81C2-3D14A9D2A072}"/>
            </c:ext>
          </c:extLst>
        </c:ser>
        <c:ser>
          <c:idx val="3"/>
          <c:order val="3"/>
          <c:tx>
            <c:strRef>
              <c:f>매수후기간별손익증감_구성종목!$A$5</c:f>
              <c:strCache>
                <c:ptCount val="1"/>
                <c:pt idx="0">
                  <c:v>KRX_고배당_50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매수후기간별손익증감_구성종목!$B$5:$X$5</c:f>
              <c:numCache>
                <c:formatCode>General</c:formatCode>
                <c:ptCount val="23"/>
                <c:pt idx="0">
                  <c:v>1.7969548743828199E-2</c:v>
                </c:pt>
                <c:pt idx="1">
                  <c:v>-5.4825805351129799E-3</c:v>
                </c:pt>
                <c:pt idx="2">
                  <c:v>-2.6041347282527501E-2</c:v>
                </c:pt>
                <c:pt idx="3">
                  <c:v>-7.9449630175158197E-3</c:v>
                </c:pt>
                <c:pt idx="4">
                  <c:v>4.4924122244007301E-3</c:v>
                </c:pt>
                <c:pt idx="5">
                  <c:v>5.22400037174508E-2</c:v>
                </c:pt>
                <c:pt idx="6">
                  <c:v>3.3370657981652403E-2</c:v>
                </c:pt>
                <c:pt idx="7">
                  <c:v>2.12524981350731E-2</c:v>
                </c:pt>
                <c:pt idx="8">
                  <c:v>3.1761598866806198E-2</c:v>
                </c:pt>
                <c:pt idx="9">
                  <c:v>9.4358211412176402E-2</c:v>
                </c:pt>
                <c:pt idx="10">
                  <c:v>0.12665642795191701</c:v>
                </c:pt>
                <c:pt idx="11">
                  <c:v>0.107789462707319</c:v>
                </c:pt>
                <c:pt idx="12">
                  <c:v>8.4174295191876899E-2</c:v>
                </c:pt>
                <c:pt idx="13">
                  <c:v>8.9632414607228303E-2</c:v>
                </c:pt>
                <c:pt idx="14">
                  <c:v>3.8845344103278202E-2</c:v>
                </c:pt>
                <c:pt idx="15">
                  <c:v>7.0420567264642395E-2</c:v>
                </c:pt>
                <c:pt idx="16">
                  <c:v>0.107982674895731</c:v>
                </c:pt>
                <c:pt idx="17">
                  <c:v>0.15775065454996001</c:v>
                </c:pt>
                <c:pt idx="18">
                  <c:v>0.15677908015185699</c:v>
                </c:pt>
                <c:pt idx="19">
                  <c:v>0.12506080093510299</c:v>
                </c:pt>
                <c:pt idx="20">
                  <c:v>0.143625192415959</c:v>
                </c:pt>
                <c:pt idx="21">
                  <c:v>0.135558088621793</c:v>
                </c:pt>
                <c:pt idx="22">
                  <c:v>5.8282594514316201E-2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282-40E3-81C2-3D14A9D2A072}"/>
            </c:ext>
          </c:extLst>
        </c:ser>
        <c:ser>
          <c:idx val="4"/>
          <c:order val="4"/>
          <c:tx>
            <c:strRef>
              <c:f>매수후기간별손익증감_구성종목!$A$6</c:f>
              <c:strCache>
                <c:ptCount val="1"/>
                <c:pt idx="0">
                  <c:v>KRX_ENERGY_CHEMI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매수후기간별손익증감_구성종목!$B$6:$X$6</c:f>
              <c:numCache>
                <c:formatCode>General</c:formatCode>
                <c:ptCount val="23"/>
                <c:pt idx="0">
                  <c:v>-2.1766893418777699E-2</c:v>
                </c:pt>
                <c:pt idx="1">
                  <c:v>-1.2115371640814899E-2</c:v>
                </c:pt>
                <c:pt idx="2">
                  <c:v>-1.7069530268284099E-2</c:v>
                </c:pt>
                <c:pt idx="3">
                  <c:v>-1.1445427312379399E-2</c:v>
                </c:pt>
                <c:pt idx="4">
                  <c:v>-7.7608614683099099E-3</c:v>
                </c:pt>
                <c:pt idx="5">
                  <c:v>1.5074998040559701E-2</c:v>
                </c:pt>
                <c:pt idx="6">
                  <c:v>-1.3745456580053101E-2</c:v>
                </c:pt>
                <c:pt idx="7">
                  <c:v>3.3761937258528697E-2</c:v>
                </c:pt>
                <c:pt idx="8">
                  <c:v>3.0327628626427901E-2</c:v>
                </c:pt>
                <c:pt idx="9">
                  <c:v>3.0361523694722298E-2</c:v>
                </c:pt>
                <c:pt idx="10">
                  <c:v>5.7279760654518598E-2</c:v>
                </c:pt>
                <c:pt idx="11">
                  <c:v>-5.9910110606361004E-3</c:v>
                </c:pt>
                <c:pt idx="12">
                  <c:v>-5.8364284570114403E-2</c:v>
                </c:pt>
                <c:pt idx="13">
                  <c:v>-5.1572479514953098E-2</c:v>
                </c:pt>
                <c:pt idx="14">
                  <c:v>-7.3487915161645601E-2</c:v>
                </c:pt>
                <c:pt idx="15">
                  <c:v>-2.4535195354838798E-3</c:v>
                </c:pt>
                <c:pt idx="16">
                  <c:v>6.0632941638918303E-2</c:v>
                </c:pt>
                <c:pt idx="17">
                  <c:v>0.11204352644172599</c:v>
                </c:pt>
                <c:pt idx="18">
                  <c:v>0.202933917151533</c:v>
                </c:pt>
                <c:pt idx="19">
                  <c:v>0.19558505187498701</c:v>
                </c:pt>
                <c:pt idx="20">
                  <c:v>0.21805844933839799</c:v>
                </c:pt>
                <c:pt idx="21">
                  <c:v>0.169122111784241</c:v>
                </c:pt>
                <c:pt idx="22">
                  <c:v>4.5652884409601698E-2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282-40E3-81C2-3D14A9D2A072}"/>
            </c:ext>
          </c:extLst>
        </c:ser>
        <c:ser>
          <c:idx val="5"/>
          <c:order val="5"/>
          <c:tx>
            <c:strRef>
              <c:f>매수후기간별손익증감_구성종목!$A$7</c:f>
              <c:strCache>
                <c:ptCount val="1"/>
                <c:pt idx="0">
                  <c:v>KTOP30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매수후기간별손익증감_구성종목!$B$7:$X$7</c:f>
              <c:numCache>
                <c:formatCode>General</c:formatCode>
                <c:ptCount val="23"/>
                <c:pt idx="0">
                  <c:v>-5.0316597823836497E-2</c:v>
                </c:pt>
                <c:pt idx="1">
                  <c:v>-4.2263839675621001E-2</c:v>
                </c:pt>
                <c:pt idx="2">
                  <c:v>-5.4258711659974E-2</c:v>
                </c:pt>
                <c:pt idx="3">
                  <c:v>-6.5303668714059002E-2</c:v>
                </c:pt>
                <c:pt idx="4">
                  <c:v>-9.4893035154894903E-2</c:v>
                </c:pt>
                <c:pt idx="5">
                  <c:v>-3.8550534336738898E-2</c:v>
                </c:pt>
                <c:pt idx="6">
                  <c:v>-5.82511998114148E-2</c:v>
                </c:pt>
                <c:pt idx="7">
                  <c:v>-2.29541018596074E-2</c:v>
                </c:pt>
                <c:pt idx="8">
                  <c:v>-1.6536463080716199E-2</c:v>
                </c:pt>
                <c:pt idx="9">
                  <c:v>2.3828274857954801E-2</c:v>
                </c:pt>
                <c:pt idx="10">
                  <c:v>2.92313038029729E-2</c:v>
                </c:pt>
                <c:pt idx="11">
                  <c:v>-3.4071909948276302E-2</c:v>
                </c:pt>
                <c:pt idx="12">
                  <c:v>-3.5626567244042499E-2</c:v>
                </c:pt>
                <c:pt idx="13">
                  <c:v>-1.4258187994070699E-2</c:v>
                </c:pt>
                <c:pt idx="14">
                  <c:v>-5.1986909753461499E-2</c:v>
                </c:pt>
                <c:pt idx="15">
                  <c:v>-1.44268639752725E-2</c:v>
                </c:pt>
                <c:pt idx="16">
                  <c:v>-1.00398066657171E-2</c:v>
                </c:pt>
                <c:pt idx="17">
                  <c:v>5.2795387314332398E-3</c:v>
                </c:pt>
                <c:pt idx="18">
                  <c:v>-9.1827691582610199E-2</c:v>
                </c:pt>
                <c:pt idx="19">
                  <c:v>-0.13211414535591201</c:v>
                </c:pt>
                <c:pt idx="20">
                  <c:v>-0.148425999781718</c:v>
                </c:pt>
                <c:pt idx="21">
                  <c:v>-0.20185788909972199</c:v>
                </c:pt>
                <c:pt idx="22">
                  <c:v>-0.23352377789530501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282-40E3-81C2-3D14A9D2A072}"/>
            </c:ext>
          </c:extLst>
        </c:ser>
        <c:ser>
          <c:idx val="6"/>
          <c:order val="6"/>
          <c:tx>
            <c:strRef>
              <c:f>매수후기간별손익증감_구성종목!$A$8</c:f>
              <c:strCache>
                <c:ptCount val="1"/>
                <c:pt idx="0">
                  <c:v>KOSPI_대형주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매수후기간별손익증감_구성종목!$B$8:$X$8</c:f>
              <c:numCache>
                <c:formatCode>General</c:formatCode>
                <c:ptCount val="23"/>
                <c:pt idx="0">
                  <c:v>-3.2760991923935001E-2</c:v>
                </c:pt>
                <c:pt idx="1">
                  <c:v>-2.7041136369513899E-2</c:v>
                </c:pt>
                <c:pt idx="2">
                  <c:v>-1.0529860622873101E-2</c:v>
                </c:pt>
                <c:pt idx="3">
                  <c:v>-1.81023757645081E-2</c:v>
                </c:pt>
                <c:pt idx="4">
                  <c:v>-1.6248341413874001E-2</c:v>
                </c:pt>
                <c:pt idx="5">
                  <c:v>1.8139331866360801E-2</c:v>
                </c:pt>
                <c:pt idx="6">
                  <c:v>9.2174833762941992E-3</c:v>
                </c:pt>
                <c:pt idx="7">
                  <c:v>3.3627427411723899E-2</c:v>
                </c:pt>
                <c:pt idx="8">
                  <c:v>5.5095094601939898E-2</c:v>
                </c:pt>
                <c:pt idx="9">
                  <c:v>0.101671336855591</c:v>
                </c:pt>
                <c:pt idx="10">
                  <c:v>0.142645672387164</c:v>
                </c:pt>
                <c:pt idx="11">
                  <c:v>9.3991639588214201E-2</c:v>
                </c:pt>
                <c:pt idx="12">
                  <c:v>8.1836031530923295E-2</c:v>
                </c:pt>
                <c:pt idx="13">
                  <c:v>6.3247009293715795E-2</c:v>
                </c:pt>
                <c:pt idx="14">
                  <c:v>3.6275916999329201E-2</c:v>
                </c:pt>
                <c:pt idx="15">
                  <c:v>9.9414647854019003E-2</c:v>
                </c:pt>
                <c:pt idx="16">
                  <c:v>9.9499919412023005E-2</c:v>
                </c:pt>
                <c:pt idx="17">
                  <c:v>0.165294860109169</c:v>
                </c:pt>
                <c:pt idx="18">
                  <c:v>0.135137226927143</c:v>
                </c:pt>
                <c:pt idx="19">
                  <c:v>0.11662012937145801</c:v>
                </c:pt>
                <c:pt idx="20">
                  <c:v>0.14000129548013901</c:v>
                </c:pt>
                <c:pt idx="21">
                  <c:v>0.15021973779145201</c:v>
                </c:pt>
                <c:pt idx="22">
                  <c:v>6.7398992584770903E-2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282-40E3-81C2-3D14A9D2A072}"/>
            </c:ext>
          </c:extLst>
        </c:ser>
        <c:ser>
          <c:idx val="7"/>
          <c:order val="7"/>
          <c:tx>
            <c:strRef>
              <c:f>매수후기간별손익증감_구성종목!$A$9</c:f>
              <c:strCache>
                <c:ptCount val="1"/>
                <c:pt idx="0">
                  <c:v>KRX_HEALTH_CARE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매수후기간별손익증감_구성종목!$B$9:$X$9</c:f>
              <c:numCache>
                <c:formatCode>General</c:formatCode>
                <c:ptCount val="23"/>
                <c:pt idx="0">
                  <c:v>-2.64703805921629E-2</c:v>
                </c:pt>
                <c:pt idx="1">
                  <c:v>-4.64791727403863E-2</c:v>
                </c:pt>
                <c:pt idx="2">
                  <c:v>8.7527549337345894E-3</c:v>
                </c:pt>
                <c:pt idx="3">
                  <c:v>2.6962936434327501E-2</c:v>
                </c:pt>
                <c:pt idx="4">
                  <c:v>6.0658689689373803E-2</c:v>
                </c:pt>
                <c:pt idx="5">
                  <c:v>4.7744569102341497E-2</c:v>
                </c:pt>
                <c:pt idx="6">
                  <c:v>0.103042584847332</c:v>
                </c:pt>
                <c:pt idx="7">
                  <c:v>0.13904547876578999</c:v>
                </c:pt>
                <c:pt idx="8">
                  <c:v>0.21413540703425801</c:v>
                </c:pt>
                <c:pt idx="9">
                  <c:v>0.14608306904761201</c:v>
                </c:pt>
                <c:pt idx="10">
                  <c:v>0.213783261646916</c:v>
                </c:pt>
                <c:pt idx="11">
                  <c:v>0.33754458641840901</c:v>
                </c:pt>
                <c:pt idx="12">
                  <c:v>0.40618311020395198</c:v>
                </c:pt>
                <c:pt idx="13">
                  <c:v>0.35603424356353103</c:v>
                </c:pt>
                <c:pt idx="14">
                  <c:v>0.36529428778038298</c:v>
                </c:pt>
                <c:pt idx="15">
                  <c:v>0.45167192269527101</c:v>
                </c:pt>
                <c:pt idx="16">
                  <c:v>0.50588841246295901</c:v>
                </c:pt>
                <c:pt idx="17">
                  <c:v>0.69598576930257305</c:v>
                </c:pt>
                <c:pt idx="18">
                  <c:v>0.780177067456164</c:v>
                </c:pt>
                <c:pt idx="19">
                  <c:v>1.10738380181189</c:v>
                </c:pt>
                <c:pt idx="20">
                  <c:v>1.4922730355925999</c:v>
                </c:pt>
                <c:pt idx="21">
                  <c:v>1.5429971439864401</c:v>
                </c:pt>
                <c:pt idx="22">
                  <c:v>1.06507576730825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282-40E3-81C2-3D14A9D2A072}"/>
            </c:ext>
          </c:extLst>
        </c:ser>
        <c:ser>
          <c:idx val="8"/>
          <c:order val="8"/>
          <c:tx>
            <c:strRef>
              <c:f>매수후기간별손익증감_구성종목!$A$10</c:f>
              <c:strCache>
                <c:ptCount val="1"/>
                <c:pt idx="0">
                  <c:v>KRX_LEISURE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매수후기간별손익증감_구성종목!$B$10:$X$10</c:f>
              <c:numCache>
                <c:formatCode>General</c:formatCode>
                <c:ptCount val="23"/>
                <c:pt idx="0">
                  <c:v>-1.8356567554034701E-2</c:v>
                </c:pt>
                <c:pt idx="1">
                  <c:v>1.2114972240705301E-3</c:v>
                </c:pt>
                <c:pt idx="2">
                  <c:v>6.4914004442170201E-2</c:v>
                </c:pt>
                <c:pt idx="3">
                  <c:v>8.9748917408239801E-2</c:v>
                </c:pt>
                <c:pt idx="4">
                  <c:v>0.17938233998512501</c:v>
                </c:pt>
                <c:pt idx="5">
                  <c:v>0.207695910514576</c:v>
                </c:pt>
                <c:pt idx="6">
                  <c:v>0.19248183774518399</c:v>
                </c:pt>
                <c:pt idx="7">
                  <c:v>0.130143084107984</c:v>
                </c:pt>
                <c:pt idx="8">
                  <c:v>0.197012866820654</c:v>
                </c:pt>
                <c:pt idx="9">
                  <c:v>0.15342807393923599</c:v>
                </c:pt>
                <c:pt idx="10">
                  <c:v>0.37009821702936402</c:v>
                </c:pt>
                <c:pt idx="11">
                  <c:v>0.21658408895659001</c:v>
                </c:pt>
                <c:pt idx="12">
                  <c:v>0.123554086226086</c:v>
                </c:pt>
                <c:pt idx="13">
                  <c:v>0.15946768259557101</c:v>
                </c:pt>
                <c:pt idx="14">
                  <c:v>0.23314579922470399</c:v>
                </c:pt>
                <c:pt idx="15">
                  <c:v>0.36783508995713399</c:v>
                </c:pt>
                <c:pt idx="16">
                  <c:v>0.302239982813298</c:v>
                </c:pt>
                <c:pt idx="17">
                  <c:v>0.42100412952671801</c:v>
                </c:pt>
                <c:pt idx="18">
                  <c:v>0.53180140453298996</c:v>
                </c:pt>
                <c:pt idx="19">
                  <c:v>0.65462153585423</c:v>
                </c:pt>
                <c:pt idx="20">
                  <c:v>0.70538799674109698</c:v>
                </c:pt>
                <c:pt idx="21">
                  <c:v>1.03626072224466</c:v>
                </c:pt>
                <c:pt idx="22">
                  <c:v>0.88890842588170005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282-40E3-81C2-3D14A9D2A072}"/>
            </c:ext>
          </c:extLst>
        </c:ser>
        <c:ser>
          <c:idx val="9"/>
          <c:order val="9"/>
          <c:tx>
            <c:strRef>
              <c:f>매수후기간별손익증감_구성종목!$A$11</c:f>
              <c:strCache>
                <c:ptCount val="1"/>
                <c:pt idx="0">
                  <c:v>KRX_GREEN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매수후기간별손익증감_구성종목!$B$11:$X$11</c:f>
              <c:numCache>
                <c:formatCode>General</c:formatCode>
                <c:ptCount val="23"/>
                <c:pt idx="0">
                  <c:v>-5.5695026752016999E-2</c:v>
                </c:pt>
                <c:pt idx="1">
                  <c:v>-7.9186089411639501E-2</c:v>
                </c:pt>
                <c:pt idx="2">
                  <c:v>-5.4251139296867999E-2</c:v>
                </c:pt>
                <c:pt idx="3">
                  <c:v>-8.0446876094389302E-2</c:v>
                </c:pt>
                <c:pt idx="4">
                  <c:v>-4.2688362184425399E-2</c:v>
                </c:pt>
                <c:pt idx="5">
                  <c:v>-1.48242571990621E-4</c:v>
                </c:pt>
                <c:pt idx="6">
                  <c:v>-2.27698462226032E-2</c:v>
                </c:pt>
                <c:pt idx="7">
                  <c:v>-3.5584107252579402E-3</c:v>
                </c:pt>
                <c:pt idx="8">
                  <c:v>3.6366992693068201E-2</c:v>
                </c:pt>
                <c:pt idx="9">
                  <c:v>4.72945458935893E-2</c:v>
                </c:pt>
                <c:pt idx="10">
                  <c:v>8.7551164344686599E-2</c:v>
                </c:pt>
                <c:pt idx="11">
                  <c:v>2.1209134634247499E-2</c:v>
                </c:pt>
                <c:pt idx="12">
                  <c:v>-4.4477474950665903E-2</c:v>
                </c:pt>
                <c:pt idx="13">
                  <c:v>-1.37934427275041E-2</c:v>
                </c:pt>
                <c:pt idx="14">
                  <c:v>-5.3394169310166703E-2</c:v>
                </c:pt>
                <c:pt idx="15">
                  <c:v>6.8808353812246703E-2</c:v>
                </c:pt>
                <c:pt idx="16">
                  <c:v>0.152651929718784</c:v>
                </c:pt>
                <c:pt idx="17">
                  <c:v>0.240396034470716</c:v>
                </c:pt>
                <c:pt idx="18">
                  <c:v>9.6165976139370904E-2</c:v>
                </c:pt>
                <c:pt idx="19">
                  <c:v>0.150933387541165</c:v>
                </c:pt>
                <c:pt idx="20">
                  <c:v>0.21112153351375901</c:v>
                </c:pt>
                <c:pt idx="21">
                  <c:v>0.13129294894082</c:v>
                </c:pt>
                <c:pt idx="22">
                  <c:v>-3.5596829184602101E-2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282-40E3-81C2-3D14A9D2A072}"/>
            </c:ext>
          </c:extLst>
        </c:ser>
        <c:ser>
          <c:idx val="10"/>
          <c:order val="10"/>
          <c:tx>
            <c:strRef>
              <c:f>매수후기간별손익증감_구성종목!$A$12</c:f>
              <c:strCache>
                <c:ptCount val="1"/>
                <c:pt idx="0">
                  <c:v>KRX_SHIPBUILDING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매수후기간별손익증감_구성종목!$B$12:$X$12</c:f>
              <c:numCache>
                <c:formatCode>General</c:formatCode>
                <c:ptCount val="23"/>
                <c:pt idx="0">
                  <c:v>-5.1119587516218798E-2</c:v>
                </c:pt>
                <c:pt idx="1">
                  <c:v>-0.103061974719707</c:v>
                </c:pt>
                <c:pt idx="2">
                  <c:v>-7.5306230638513397E-2</c:v>
                </c:pt>
                <c:pt idx="3">
                  <c:v>-0.108286424712094</c:v>
                </c:pt>
                <c:pt idx="4">
                  <c:v>-0.14092666620140701</c:v>
                </c:pt>
                <c:pt idx="5">
                  <c:v>-0.100669075117353</c:v>
                </c:pt>
                <c:pt idx="6">
                  <c:v>-0.14331372212312499</c:v>
                </c:pt>
                <c:pt idx="7">
                  <c:v>-0.187879013630354</c:v>
                </c:pt>
                <c:pt idx="8">
                  <c:v>-0.246021105596332</c:v>
                </c:pt>
                <c:pt idx="9">
                  <c:v>-0.290188203284313</c:v>
                </c:pt>
                <c:pt idx="10">
                  <c:v>-0.27300613042273503</c:v>
                </c:pt>
                <c:pt idx="11">
                  <c:v>-0.355379489279044</c:v>
                </c:pt>
                <c:pt idx="12">
                  <c:v>-0.382377447440723</c:v>
                </c:pt>
                <c:pt idx="13">
                  <c:v>-0.39965129697045598</c:v>
                </c:pt>
                <c:pt idx="14">
                  <c:v>-0.44000023511952702</c:v>
                </c:pt>
                <c:pt idx="15">
                  <c:v>-0.37851316645361899</c:v>
                </c:pt>
                <c:pt idx="16">
                  <c:v>-0.34311016503214797</c:v>
                </c:pt>
                <c:pt idx="17">
                  <c:v>-0.31542596023599601</c:v>
                </c:pt>
                <c:pt idx="18">
                  <c:v>-0.343974881684939</c:v>
                </c:pt>
                <c:pt idx="19">
                  <c:v>-0.33497884194622102</c:v>
                </c:pt>
                <c:pt idx="20">
                  <c:v>-0.33367648740972999</c:v>
                </c:pt>
                <c:pt idx="21">
                  <c:v>-0.39774309398337498</c:v>
                </c:pt>
                <c:pt idx="22">
                  <c:v>-0.46303523925004703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282-40E3-81C2-3D14A9D2A072}"/>
            </c:ext>
          </c:extLst>
        </c:ser>
        <c:ser>
          <c:idx val="11"/>
          <c:order val="11"/>
          <c:tx>
            <c:strRef>
              <c:f>매수후기간별손익증감_구성종목!$A$13</c:f>
              <c:strCache>
                <c:ptCount val="1"/>
                <c:pt idx="0">
                  <c:v>KRX_STEELS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매수후기간별손익증감_구성종목!$B$13:$X$13</c:f>
              <c:numCache>
                <c:formatCode>General</c:formatCode>
                <c:ptCount val="23"/>
                <c:pt idx="0">
                  <c:v>-4.1529730447735697E-2</c:v>
                </c:pt>
                <c:pt idx="1">
                  <c:v>-5.3808552114416201E-2</c:v>
                </c:pt>
                <c:pt idx="2">
                  <c:v>-7.5362568663994101E-2</c:v>
                </c:pt>
                <c:pt idx="3">
                  <c:v>-6.4584828478699105E-2</c:v>
                </c:pt>
                <c:pt idx="4">
                  <c:v>-7.1908446195285095E-2</c:v>
                </c:pt>
                <c:pt idx="5">
                  <c:v>3.7612493385006502E-3</c:v>
                </c:pt>
                <c:pt idx="6">
                  <c:v>5.4487212577145304E-3</c:v>
                </c:pt>
                <c:pt idx="7">
                  <c:v>2.74265801102693E-2</c:v>
                </c:pt>
                <c:pt idx="8">
                  <c:v>5.00003468918458E-2</c:v>
                </c:pt>
                <c:pt idx="9">
                  <c:v>8.6635810962989501E-2</c:v>
                </c:pt>
                <c:pt idx="10">
                  <c:v>0.12165655292092099</c:v>
                </c:pt>
                <c:pt idx="11">
                  <c:v>3.3937026407494998E-2</c:v>
                </c:pt>
                <c:pt idx="12">
                  <c:v>-6.9301388280262697E-3</c:v>
                </c:pt>
                <c:pt idx="13">
                  <c:v>3.5805963934936501E-3</c:v>
                </c:pt>
                <c:pt idx="14">
                  <c:v>-7.1594705404565501E-2</c:v>
                </c:pt>
                <c:pt idx="15">
                  <c:v>-3.6758768161631997E-2</c:v>
                </c:pt>
                <c:pt idx="16">
                  <c:v>-1.79881881901644E-2</c:v>
                </c:pt>
                <c:pt idx="17">
                  <c:v>4.5423285105091103E-2</c:v>
                </c:pt>
                <c:pt idx="18">
                  <c:v>1.1583026524307399E-2</c:v>
                </c:pt>
                <c:pt idx="19">
                  <c:v>-5.32309830535556E-2</c:v>
                </c:pt>
                <c:pt idx="20">
                  <c:v>-2.83547598461645E-2</c:v>
                </c:pt>
                <c:pt idx="21">
                  <c:v>-0.13346228596149101</c:v>
                </c:pt>
                <c:pt idx="22">
                  <c:v>-0.19662412372625299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8282-40E3-81C2-3D14A9D2A072}"/>
            </c:ext>
          </c:extLst>
        </c:ser>
        <c:ser>
          <c:idx val="12"/>
          <c:order val="12"/>
          <c:tx>
            <c:strRef>
              <c:f>매수후기간별손익증감_구성종목!$A$14</c:f>
              <c:strCache>
                <c:ptCount val="1"/>
                <c:pt idx="0">
                  <c:v>KRX_SECURITY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매수후기간별손익증감_구성종목!$B$14:$X$14</c:f>
              <c:numCache>
                <c:formatCode>General</c:formatCode>
                <c:ptCount val="23"/>
                <c:pt idx="0">
                  <c:v>-7.2236903088110399E-2</c:v>
                </c:pt>
                <c:pt idx="1">
                  <c:v>-5.3965194546487003E-2</c:v>
                </c:pt>
                <c:pt idx="2">
                  <c:v>-5.7213164408792899E-2</c:v>
                </c:pt>
                <c:pt idx="3">
                  <c:v>-9.3875265331086102E-2</c:v>
                </c:pt>
                <c:pt idx="4">
                  <c:v>-5.1522471937649902E-2</c:v>
                </c:pt>
                <c:pt idx="5">
                  <c:v>3.5735631461353001E-2</c:v>
                </c:pt>
                <c:pt idx="6">
                  <c:v>2.5905076608896099E-2</c:v>
                </c:pt>
                <c:pt idx="7">
                  <c:v>3.6132933029981003E-2</c:v>
                </c:pt>
                <c:pt idx="8">
                  <c:v>0.116195939397541</c:v>
                </c:pt>
                <c:pt idx="9">
                  <c:v>0.30884852945309499</c:v>
                </c:pt>
                <c:pt idx="10">
                  <c:v>0.41056104939024202</c:v>
                </c:pt>
                <c:pt idx="11">
                  <c:v>0.34487349971860898</c:v>
                </c:pt>
                <c:pt idx="12">
                  <c:v>0.44494172137565702</c:v>
                </c:pt>
                <c:pt idx="13">
                  <c:v>0.28343298265384798</c:v>
                </c:pt>
                <c:pt idx="14">
                  <c:v>0.215229007146364</c:v>
                </c:pt>
                <c:pt idx="15">
                  <c:v>0.33273876137745201</c:v>
                </c:pt>
                <c:pt idx="16">
                  <c:v>0.41923590463072102</c:v>
                </c:pt>
                <c:pt idx="17">
                  <c:v>0.81257930044392501</c:v>
                </c:pt>
                <c:pt idx="18">
                  <c:v>0.72610162311229898</c:v>
                </c:pt>
                <c:pt idx="19">
                  <c:v>0.65716961341918301</c:v>
                </c:pt>
                <c:pt idx="20">
                  <c:v>0.705052873469868</c:v>
                </c:pt>
                <c:pt idx="21">
                  <c:v>0.59491208373091697</c:v>
                </c:pt>
                <c:pt idx="22">
                  <c:v>0.31152914753937599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8282-40E3-81C2-3D14A9D2A072}"/>
            </c:ext>
          </c:extLst>
        </c:ser>
        <c:ser>
          <c:idx val="13"/>
          <c:order val="13"/>
          <c:tx>
            <c:strRef>
              <c:f>매수후기간별손익증감_구성종목!$A$15</c:f>
              <c:strCache>
                <c:ptCount val="1"/>
                <c:pt idx="0">
                  <c:v>KRX_BANKS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매수후기간별손익증감_구성종목!$B$15:$X$15</c:f>
              <c:numCache>
                <c:formatCode>General</c:formatCode>
                <c:ptCount val="23"/>
                <c:pt idx="0">
                  <c:v>-3.37184546595432E-2</c:v>
                </c:pt>
                <c:pt idx="1">
                  <c:v>-4.0705914977402599E-2</c:v>
                </c:pt>
                <c:pt idx="2">
                  <c:v>-1.30197041828425E-2</c:v>
                </c:pt>
                <c:pt idx="3">
                  <c:v>-2.64357811987504E-2</c:v>
                </c:pt>
                <c:pt idx="4">
                  <c:v>-1.6031090792743299E-2</c:v>
                </c:pt>
                <c:pt idx="5">
                  <c:v>1.28818550850032E-2</c:v>
                </c:pt>
                <c:pt idx="6">
                  <c:v>2.4942648311670101E-2</c:v>
                </c:pt>
                <c:pt idx="7">
                  <c:v>2.4545298738487299E-2</c:v>
                </c:pt>
                <c:pt idx="8">
                  <c:v>8.8037942855987497E-3</c:v>
                </c:pt>
                <c:pt idx="9">
                  <c:v>0.150043116145265</c:v>
                </c:pt>
                <c:pt idx="10">
                  <c:v>0.18161293129449399</c:v>
                </c:pt>
                <c:pt idx="11">
                  <c:v>9.3943176198846803E-2</c:v>
                </c:pt>
                <c:pt idx="12">
                  <c:v>7.83763735477956E-2</c:v>
                </c:pt>
                <c:pt idx="13">
                  <c:v>5.9072305191367096E-3</c:v>
                </c:pt>
                <c:pt idx="14">
                  <c:v>-5.0599950012330502E-2</c:v>
                </c:pt>
                <c:pt idx="15">
                  <c:v>-4.2893150674375297E-2</c:v>
                </c:pt>
                <c:pt idx="16">
                  <c:v>-2.8585490238897601E-2</c:v>
                </c:pt>
                <c:pt idx="17">
                  <c:v>-1.0703087136317299E-2</c:v>
                </c:pt>
                <c:pt idx="18">
                  <c:v>0.11565521028335</c:v>
                </c:pt>
                <c:pt idx="19">
                  <c:v>3.0683933034803799E-2</c:v>
                </c:pt>
                <c:pt idx="20">
                  <c:v>6.5941348193505805E-2</c:v>
                </c:pt>
                <c:pt idx="21">
                  <c:v>6.8974697880813104E-2</c:v>
                </c:pt>
                <c:pt idx="22">
                  <c:v>-2.8829244984835099E-2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8282-40E3-81C2-3D14A9D2A072}"/>
            </c:ext>
          </c:extLst>
        </c:ser>
        <c:ser>
          <c:idx val="14"/>
          <c:order val="14"/>
          <c:tx>
            <c:strRef>
              <c:f>매수후기간별손익증감_구성종목!$A$16</c:f>
              <c:strCache>
                <c:ptCount val="1"/>
                <c:pt idx="0">
                  <c:v>KOSPI200_필수소비재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매수후기간별손익증감_구성종목!$B$16:$X$16</c:f>
              <c:numCache>
                <c:formatCode>General</c:formatCode>
                <c:ptCount val="23"/>
                <c:pt idx="0">
                  <c:v>-1.7468654588585899E-2</c:v>
                </c:pt>
                <c:pt idx="1">
                  <c:v>2.2544306928262599E-2</c:v>
                </c:pt>
                <c:pt idx="2">
                  <c:v>4.7632734092114597E-2</c:v>
                </c:pt>
                <c:pt idx="3">
                  <c:v>7.2397908223365698E-2</c:v>
                </c:pt>
                <c:pt idx="4">
                  <c:v>8.8500165467160399E-2</c:v>
                </c:pt>
                <c:pt idx="5">
                  <c:v>0.11131799900035</c:v>
                </c:pt>
                <c:pt idx="6">
                  <c:v>0.123859176840232</c:v>
                </c:pt>
                <c:pt idx="7">
                  <c:v>0.12825256460825599</c:v>
                </c:pt>
                <c:pt idx="8">
                  <c:v>0.20566395528866799</c:v>
                </c:pt>
                <c:pt idx="9">
                  <c:v>0.20186699100407299</c:v>
                </c:pt>
                <c:pt idx="10">
                  <c:v>0.29138638046106302</c:v>
                </c:pt>
                <c:pt idx="11">
                  <c:v>0.34274863465736299</c:v>
                </c:pt>
                <c:pt idx="12">
                  <c:v>0.30047110536826799</c:v>
                </c:pt>
                <c:pt idx="13">
                  <c:v>0.271979378645474</c:v>
                </c:pt>
                <c:pt idx="14">
                  <c:v>0.213786809128476</c:v>
                </c:pt>
                <c:pt idx="15">
                  <c:v>0.354882921214423</c:v>
                </c:pt>
                <c:pt idx="16">
                  <c:v>0.382311871022186</c:v>
                </c:pt>
                <c:pt idx="17">
                  <c:v>0.54636883378923295</c:v>
                </c:pt>
                <c:pt idx="18">
                  <c:v>0.48694394284828602</c:v>
                </c:pt>
                <c:pt idx="19">
                  <c:v>0.59071124651083895</c:v>
                </c:pt>
                <c:pt idx="20">
                  <c:v>0.75592382785797396</c:v>
                </c:pt>
                <c:pt idx="21">
                  <c:v>0.88146347390858004</c:v>
                </c:pt>
                <c:pt idx="22">
                  <c:v>0.61204656753612696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8282-40E3-81C2-3D14A9D2A072}"/>
            </c:ext>
          </c:extLst>
        </c:ser>
        <c:ser>
          <c:idx val="15"/>
          <c:order val="15"/>
          <c:tx>
            <c:strRef>
              <c:f>매수후기간별손익증감_구성종목!$A$17</c:f>
              <c:strCache>
                <c:ptCount val="1"/>
                <c:pt idx="0">
                  <c:v>KRX_FINANCIALS_BANKS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매수후기간별손익증감_구성종목!$B$17:$X$17</c:f>
              <c:numCache>
                <c:formatCode>General</c:formatCode>
                <c:ptCount val="23"/>
                <c:pt idx="0">
                  <c:v>-1.36783992309575E-2</c:v>
                </c:pt>
                <c:pt idx="1">
                  <c:v>1.5746633649602701E-2</c:v>
                </c:pt>
                <c:pt idx="2">
                  <c:v>4.0131120682129401E-2</c:v>
                </c:pt>
                <c:pt idx="3">
                  <c:v>-6.3360745865439303E-3</c:v>
                </c:pt>
                <c:pt idx="4">
                  <c:v>-7.4753219106979598E-3</c:v>
                </c:pt>
                <c:pt idx="5">
                  <c:v>3.9274000524774103E-2</c:v>
                </c:pt>
                <c:pt idx="6">
                  <c:v>1.96643721936159E-2</c:v>
                </c:pt>
                <c:pt idx="7">
                  <c:v>3.3838515997241803E-2</c:v>
                </c:pt>
                <c:pt idx="8">
                  <c:v>5.0259182017366302E-2</c:v>
                </c:pt>
                <c:pt idx="9">
                  <c:v>0.157477947281214</c:v>
                </c:pt>
                <c:pt idx="10">
                  <c:v>0.21102735531158201</c:v>
                </c:pt>
                <c:pt idx="11">
                  <c:v>0.17629165824877699</c:v>
                </c:pt>
                <c:pt idx="12">
                  <c:v>0.23507372235669999</c:v>
                </c:pt>
                <c:pt idx="13">
                  <c:v>0.18815939537154799</c:v>
                </c:pt>
                <c:pt idx="14">
                  <c:v>0.152360213688502</c:v>
                </c:pt>
                <c:pt idx="15">
                  <c:v>0.19207774295895699</c:v>
                </c:pt>
                <c:pt idx="16">
                  <c:v>0.217999550219659</c:v>
                </c:pt>
                <c:pt idx="17">
                  <c:v>0.41468407187475198</c:v>
                </c:pt>
                <c:pt idx="18">
                  <c:v>0.450029808517246</c:v>
                </c:pt>
                <c:pt idx="19">
                  <c:v>0.42094946299244301</c:v>
                </c:pt>
                <c:pt idx="20">
                  <c:v>0.48590428829503801</c:v>
                </c:pt>
                <c:pt idx="21">
                  <c:v>0.43006685805728601</c:v>
                </c:pt>
                <c:pt idx="22">
                  <c:v>0.25193788775902398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8282-40E3-81C2-3D14A9D2A072}"/>
            </c:ext>
          </c:extLst>
        </c:ser>
        <c:ser>
          <c:idx val="16"/>
          <c:order val="16"/>
          <c:tx>
            <c:strRef>
              <c:f>매수후기간별손익증감_구성종목!$A$18</c:f>
              <c:strCache>
                <c:ptCount val="1"/>
                <c:pt idx="0">
                  <c:v>KOSPI200_경기소비재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매수후기간별손익증감_구성종목!$B$18:$X$18</c:f>
              <c:numCache>
                <c:formatCode>General</c:formatCode>
                <c:ptCount val="23"/>
                <c:pt idx="0">
                  <c:v>1.9788726212673101E-2</c:v>
                </c:pt>
                <c:pt idx="1">
                  <c:v>1.61428817343966E-2</c:v>
                </c:pt>
                <c:pt idx="2">
                  <c:v>4.4528273299033701E-2</c:v>
                </c:pt>
                <c:pt idx="3">
                  <c:v>5.0879476526297297E-2</c:v>
                </c:pt>
                <c:pt idx="4">
                  <c:v>6.5985005576551195E-2</c:v>
                </c:pt>
                <c:pt idx="5">
                  <c:v>0.116500693896499</c:v>
                </c:pt>
                <c:pt idx="6">
                  <c:v>0.137243017004606</c:v>
                </c:pt>
                <c:pt idx="7">
                  <c:v>0.16255934068817901</c:v>
                </c:pt>
                <c:pt idx="8">
                  <c:v>0.21234386017481</c:v>
                </c:pt>
                <c:pt idx="9">
                  <c:v>0.22778910627753299</c:v>
                </c:pt>
                <c:pt idx="10">
                  <c:v>0.31702454117165502</c:v>
                </c:pt>
                <c:pt idx="11">
                  <c:v>0.28425219901554899</c:v>
                </c:pt>
                <c:pt idx="12">
                  <c:v>0.23183868887935299</c:v>
                </c:pt>
                <c:pt idx="13">
                  <c:v>0.22188523401171201</c:v>
                </c:pt>
                <c:pt idx="14">
                  <c:v>0.19183959339686801</c:v>
                </c:pt>
                <c:pt idx="15">
                  <c:v>0.25176256005127201</c:v>
                </c:pt>
                <c:pt idx="16">
                  <c:v>0.26044608496625798</c:v>
                </c:pt>
                <c:pt idx="17">
                  <c:v>0.29263888322634102</c:v>
                </c:pt>
                <c:pt idx="18">
                  <c:v>0.337496688335231</c:v>
                </c:pt>
                <c:pt idx="19">
                  <c:v>0.31542199700523799</c:v>
                </c:pt>
                <c:pt idx="20">
                  <c:v>0.34314579899726</c:v>
                </c:pt>
                <c:pt idx="21">
                  <c:v>0.45553488522555402</c:v>
                </c:pt>
                <c:pt idx="22">
                  <c:v>0.317123446380977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8282-40E3-81C2-3D14A9D2A072}"/>
            </c:ext>
          </c:extLst>
        </c:ser>
        <c:ser>
          <c:idx val="17"/>
          <c:order val="17"/>
          <c:tx>
            <c:strRef>
              <c:f>매수후기간별손익증감_구성종목!$A$19</c:f>
              <c:strCache>
                <c:ptCount val="1"/>
                <c:pt idx="0">
                  <c:v>KRX_SEMICON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매수후기간별손익증감_구성종목!$B$19:$X$19</c:f>
              <c:numCache>
                <c:formatCode>General</c:formatCode>
                <c:ptCount val="23"/>
                <c:pt idx="0">
                  <c:v>-2.9732741052272301E-2</c:v>
                </c:pt>
                <c:pt idx="1">
                  <c:v>-4.3343213392687999E-2</c:v>
                </c:pt>
                <c:pt idx="2">
                  <c:v>-1.3718001716309901E-2</c:v>
                </c:pt>
                <c:pt idx="3">
                  <c:v>2.3373315312270999E-2</c:v>
                </c:pt>
                <c:pt idx="4">
                  <c:v>8.4264141145664398E-2</c:v>
                </c:pt>
                <c:pt idx="5">
                  <c:v>0.12515498393093799</c:v>
                </c:pt>
                <c:pt idx="6">
                  <c:v>0.14491467154457399</c:v>
                </c:pt>
                <c:pt idx="7">
                  <c:v>0.13319685497818001</c:v>
                </c:pt>
                <c:pt idx="8">
                  <c:v>0.151166034682641</c:v>
                </c:pt>
                <c:pt idx="9">
                  <c:v>0.15935619940972501</c:v>
                </c:pt>
                <c:pt idx="10">
                  <c:v>0.22411206922440499</c:v>
                </c:pt>
                <c:pt idx="11">
                  <c:v>0.29556749821581302</c:v>
                </c:pt>
                <c:pt idx="12">
                  <c:v>0.38979283794689501</c:v>
                </c:pt>
                <c:pt idx="13">
                  <c:v>0.42121791817821103</c:v>
                </c:pt>
                <c:pt idx="14">
                  <c:v>0.53284729622252902</c:v>
                </c:pt>
                <c:pt idx="15">
                  <c:v>0.61155777678672096</c:v>
                </c:pt>
                <c:pt idx="16">
                  <c:v>0.71417686941326597</c:v>
                </c:pt>
                <c:pt idx="17">
                  <c:v>0.73633559424792205</c:v>
                </c:pt>
                <c:pt idx="18">
                  <c:v>0.90267770586887097</c:v>
                </c:pt>
                <c:pt idx="19">
                  <c:v>1.0843663480986101</c:v>
                </c:pt>
                <c:pt idx="20">
                  <c:v>0.91397086540482897</c:v>
                </c:pt>
                <c:pt idx="21">
                  <c:v>0.85059187535965697</c:v>
                </c:pt>
                <c:pt idx="22">
                  <c:v>0.60504718992860895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8282-40E3-81C2-3D14A9D2A072}"/>
            </c:ext>
          </c:extLst>
        </c:ser>
        <c:ser>
          <c:idx val="18"/>
          <c:order val="18"/>
          <c:tx>
            <c:strRef>
              <c:f>매수후기간별손익증감_구성종목!$A$20</c:f>
              <c:strCache>
                <c:ptCount val="1"/>
                <c:pt idx="0">
                  <c:v>KRX_SRI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매수후기간별손익증감_구성종목!$B$20:$X$20</c:f>
              <c:numCache>
                <c:formatCode>General</c:formatCode>
                <c:ptCount val="23"/>
                <c:pt idx="0">
                  <c:v>-5.0714410839688397E-2</c:v>
                </c:pt>
                <c:pt idx="1">
                  <c:v>-4.7945989433034603E-2</c:v>
                </c:pt>
                <c:pt idx="2">
                  <c:v>-3.0107830431282501E-2</c:v>
                </c:pt>
                <c:pt idx="3">
                  <c:v>-4.4767880411986601E-2</c:v>
                </c:pt>
                <c:pt idx="4">
                  <c:v>-5.02586584827759E-2</c:v>
                </c:pt>
                <c:pt idx="5">
                  <c:v>-1.35079874381901E-2</c:v>
                </c:pt>
                <c:pt idx="6">
                  <c:v>-2.5106840152271898E-2</c:v>
                </c:pt>
                <c:pt idx="7">
                  <c:v>-5.5840963539021699E-3</c:v>
                </c:pt>
                <c:pt idx="8">
                  <c:v>5.1401590919626997E-3</c:v>
                </c:pt>
                <c:pt idx="9">
                  <c:v>4.5739378942145401E-2</c:v>
                </c:pt>
                <c:pt idx="10">
                  <c:v>6.5932394416383794E-2</c:v>
                </c:pt>
                <c:pt idx="11">
                  <c:v>4.8566127869685196E-3</c:v>
                </c:pt>
                <c:pt idx="12">
                  <c:v>-3.4616301593372802E-3</c:v>
                </c:pt>
                <c:pt idx="13">
                  <c:v>-1.50008719590704E-2</c:v>
                </c:pt>
                <c:pt idx="14">
                  <c:v>-4.7516804584828799E-2</c:v>
                </c:pt>
                <c:pt idx="15">
                  <c:v>-1.7201901282376301E-3</c:v>
                </c:pt>
                <c:pt idx="16">
                  <c:v>2.3463270773805499E-3</c:v>
                </c:pt>
                <c:pt idx="17">
                  <c:v>3.9477970371250198E-2</c:v>
                </c:pt>
                <c:pt idx="18">
                  <c:v>9.4723778487739007E-3</c:v>
                </c:pt>
                <c:pt idx="19">
                  <c:v>-6.5525989606039199E-3</c:v>
                </c:pt>
                <c:pt idx="20">
                  <c:v>-8.3465664882907895E-3</c:v>
                </c:pt>
                <c:pt idx="21">
                  <c:v>-1.52334869157648E-2</c:v>
                </c:pt>
                <c:pt idx="22">
                  <c:v>-6.6286096221564603E-2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8282-40E3-81C2-3D14A9D2A072}"/>
            </c:ext>
          </c:extLst>
        </c:ser>
        <c:ser>
          <c:idx val="19"/>
          <c:order val="19"/>
          <c:tx>
            <c:strRef>
              <c:f>매수후기간별손익증감_구성종목!$A$21</c:f>
              <c:strCache>
                <c:ptCount val="1"/>
                <c:pt idx="0">
                  <c:v>KOSPI50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매수후기간별손익증감_구성종목!$B$21:$X$21</c:f>
              <c:numCache>
                <c:formatCode>General</c:formatCode>
                <c:ptCount val="23"/>
                <c:pt idx="0">
                  <c:v>-3.4158050069348203E-2</c:v>
                </c:pt>
                <c:pt idx="1">
                  <c:v>-1.96504866153339E-2</c:v>
                </c:pt>
                <c:pt idx="2">
                  <c:v>-2.0082403625691501E-2</c:v>
                </c:pt>
                <c:pt idx="3">
                  <c:v>-3.1178521657273198E-2</c:v>
                </c:pt>
                <c:pt idx="4">
                  <c:v>-4.8359818663892301E-2</c:v>
                </c:pt>
                <c:pt idx="5">
                  <c:v>-5.8896553581632401E-3</c:v>
                </c:pt>
                <c:pt idx="6">
                  <c:v>-1.20807852855349E-2</c:v>
                </c:pt>
                <c:pt idx="7">
                  <c:v>2.00171966870459E-2</c:v>
                </c:pt>
                <c:pt idx="8">
                  <c:v>3.1097130656577598E-2</c:v>
                </c:pt>
                <c:pt idx="9">
                  <c:v>8.21626655584273E-2</c:v>
                </c:pt>
                <c:pt idx="10">
                  <c:v>0.100048631470601</c:v>
                </c:pt>
                <c:pt idx="11">
                  <c:v>5.5285960859445399E-2</c:v>
                </c:pt>
                <c:pt idx="12">
                  <c:v>6.3117158414755098E-2</c:v>
                </c:pt>
                <c:pt idx="13">
                  <c:v>5.9552139177964397E-2</c:v>
                </c:pt>
                <c:pt idx="14">
                  <c:v>1.5029290501969999E-2</c:v>
                </c:pt>
                <c:pt idx="15">
                  <c:v>6.4639827796051194E-2</c:v>
                </c:pt>
                <c:pt idx="16">
                  <c:v>5.2806851499995998E-2</c:v>
                </c:pt>
                <c:pt idx="17">
                  <c:v>0.103300341049807</c:v>
                </c:pt>
                <c:pt idx="18">
                  <c:v>-1.49531299811355E-2</c:v>
                </c:pt>
                <c:pt idx="19">
                  <c:v>-4.3836270571562697E-2</c:v>
                </c:pt>
                <c:pt idx="20">
                  <c:v>-6.5144978722881899E-2</c:v>
                </c:pt>
                <c:pt idx="21">
                  <c:v>-7.7049104332808399E-2</c:v>
                </c:pt>
                <c:pt idx="22">
                  <c:v>-0.13662822334996799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8282-40E3-81C2-3D14A9D2A072}"/>
            </c:ext>
          </c:extLst>
        </c:ser>
        <c:ser>
          <c:idx val="20"/>
          <c:order val="20"/>
          <c:tx>
            <c:strRef>
              <c:f>매수후기간별손익증감_구성종목!$A$22</c:f>
              <c:strCache>
                <c:ptCount val="1"/>
                <c:pt idx="0">
                  <c:v>KRX_INSURANCE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매수후기간별손익증감_구성종목!$B$22:$X$22</c:f>
              <c:numCache>
                <c:formatCode>General</c:formatCode>
                <c:ptCount val="23"/>
                <c:pt idx="0">
                  <c:v>3.21825595805669E-2</c:v>
                </c:pt>
                <c:pt idx="1">
                  <c:v>5.9817662018071302E-2</c:v>
                </c:pt>
                <c:pt idx="2">
                  <c:v>0.10083270158001199</c:v>
                </c:pt>
                <c:pt idx="3">
                  <c:v>5.8802287062422201E-2</c:v>
                </c:pt>
                <c:pt idx="4">
                  <c:v>1.22805811155651E-2</c:v>
                </c:pt>
                <c:pt idx="5">
                  <c:v>4.7875131551240402E-2</c:v>
                </c:pt>
                <c:pt idx="6">
                  <c:v>3.1298368514209897E-2</c:v>
                </c:pt>
                <c:pt idx="7">
                  <c:v>3.2195578572880801E-2</c:v>
                </c:pt>
                <c:pt idx="8">
                  <c:v>1.6241584032595999E-2</c:v>
                </c:pt>
                <c:pt idx="9">
                  <c:v>0.10427981112995301</c:v>
                </c:pt>
                <c:pt idx="10">
                  <c:v>0.118512969933148</c:v>
                </c:pt>
                <c:pt idx="11">
                  <c:v>7.8947591550620005E-2</c:v>
                </c:pt>
                <c:pt idx="12">
                  <c:v>8.5795218880285198E-2</c:v>
                </c:pt>
                <c:pt idx="13">
                  <c:v>6.6789007657582403E-2</c:v>
                </c:pt>
                <c:pt idx="14">
                  <c:v>5.11628474476701E-2</c:v>
                </c:pt>
                <c:pt idx="15">
                  <c:v>2.8272531034919599E-2</c:v>
                </c:pt>
                <c:pt idx="16">
                  <c:v>-1.05707736122184E-3</c:v>
                </c:pt>
                <c:pt idx="17">
                  <c:v>-7.3081233102804E-3</c:v>
                </c:pt>
                <c:pt idx="18">
                  <c:v>0.10010632968885801</c:v>
                </c:pt>
                <c:pt idx="19">
                  <c:v>9.04127409087436E-2</c:v>
                </c:pt>
                <c:pt idx="20">
                  <c:v>0.205251188848208</c:v>
                </c:pt>
                <c:pt idx="21">
                  <c:v>0.20700725784486901</c:v>
                </c:pt>
                <c:pt idx="22">
                  <c:v>0.126183421714471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8282-40E3-81C2-3D14A9D2A072}"/>
            </c:ext>
          </c:extLst>
        </c:ser>
        <c:ser>
          <c:idx val="21"/>
          <c:order val="21"/>
          <c:tx>
            <c:strRef>
              <c:f>매수후기간별손익증감_구성종목!$A$23</c:f>
              <c:strCache>
                <c:ptCount val="1"/>
                <c:pt idx="0">
                  <c:v>KRX_IT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매수후기간별손익증감_구성종목!$B$23:$X$23</c:f>
              <c:numCache>
                <c:formatCode>General</c:formatCode>
                <c:ptCount val="23"/>
                <c:pt idx="0">
                  <c:v>-5.8569605676674602E-2</c:v>
                </c:pt>
                <c:pt idx="1">
                  <c:v>-4.1122223003151701E-2</c:v>
                </c:pt>
                <c:pt idx="2">
                  <c:v>-3.5996912963908598E-2</c:v>
                </c:pt>
                <c:pt idx="3">
                  <c:v>7.5488672535928801E-4</c:v>
                </c:pt>
                <c:pt idx="4">
                  <c:v>2.4923577075498301E-2</c:v>
                </c:pt>
                <c:pt idx="5">
                  <c:v>6.2552966218108894E-2</c:v>
                </c:pt>
                <c:pt idx="6">
                  <c:v>6.8053369824561102E-2</c:v>
                </c:pt>
                <c:pt idx="7">
                  <c:v>8.9128819883146596E-2</c:v>
                </c:pt>
                <c:pt idx="8">
                  <c:v>0.20216159798136599</c:v>
                </c:pt>
                <c:pt idx="9">
                  <c:v>0.27742228694197502</c:v>
                </c:pt>
                <c:pt idx="10">
                  <c:v>0.35646845396479898</c:v>
                </c:pt>
                <c:pt idx="11">
                  <c:v>0.449228388950976</c:v>
                </c:pt>
                <c:pt idx="12">
                  <c:v>0.476320878639863</c:v>
                </c:pt>
                <c:pt idx="13">
                  <c:v>0.53671911870036004</c:v>
                </c:pt>
                <c:pt idx="14">
                  <c:v>0.63350506749663005</c:v>
                </c:pt>
                <c:pt idx="15">
                  <c:v>0.67449404921707001</c:v>
                </c:pt>
                <c:pt idx="16">
                  <c:v>0.65399635855940896</c:v>
                </c:pt>
                <c:pt idx="17">
                  <c:v>0.77440415704483301</c:v>
                </c:pt>
                <c:pt idx="18">
                  <c:v>0.84456640915432102</c:v>
                </c:pt>
                <c:pt idx="19">
                  <c:v>0.88118418325882697</c:v>
                </c:pt>
                <c:pt idx="20">
                  <c:v>1.00953709622737</c:v>
                </c:pt>
                <c:pt idx="21">
                  <c:v>1.0782772253006001</c:v>
                </c:pt>
                <c:pt idx="22">
                  <c:v>0.75622070399068797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8282-40E3-81C2-3D14A9D2A072}"/>
            </c:ext>
          </c:extLst>
        </c:ser>
        <c:ser>
          <c:idx val="22"/>
          <c:order val="22"/>
          <c:tx>
            <c:strRef>
              <c:f>매수후기간별손익증감_구성종목!$A$24</c:f>
              <c:strCache>
                <c:ptCount val="1"/>
                <c:pt idx="0">
                  <c:v>KOSPI_배당성장50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매수후기간별손익증감_구성종목!$B$24:$X$24</c:f>
              <c:numCache>
                <c:formatCode>General</c:formatCode>
                <c:ptCount val="23"/>
                <c:pt idx="0">
                  <c:v>2.1636780032910599E-2</c:v>
                </c:pt>
                <c:pt idx="1">
                  <c:v>3.1312513757379597E-2</c:v>
                </c:pt>
                <c:pt idx="2">
                  <c:v>4.8614325975438799E-2</c:v>
                </c:pt>
                <c:pt idx="3">
                  <c:v>9.5151212151226294E-2</c:v>
                </c:pt>
                <c:pt idx="4">
                  <c:v>8.4172236052392102E-2</c:v>
                </c:pt>
                <c:pt idx="5">
                  <c:v>0.13074276813760799</c:v>
                </c:pt>
                <c:pt idx="6">
                  <c:v>0.167184792439595</c:v>
                </c:pt>
                <c:pt idx="7">
                  <c:v>0.197518523758971</c:v>
                </c:pt>
                <c:pt idx="8">
                  <c:v>0.25386179877763498</c:v>
                </c:pt>
                <c:pt idx="9">
                  <c:v>0.25378954984167301</c:v>
                </c:pt>
                <c:pt idx="10">
                  <c:v>0.361445702586211</c:v>
                </c:pt>
                <c:pt idx="11">
                  <c:v>0.39956964417695501</c:v>
                </c:pt>
                <c:pt idx="12">
                  <c:v>0.40852942637883399</c:v>
                </c:pt>
                <c:pt idx="13">
                  <c:v>0.37537152233023502</c:v>
                </c:pt>
                <c:pt idx="14">
                  <c:v>0.357330778441734</c:v>
                </c:pt>
                <c:pt idx="15">
                  <c:v>0.48960226516225203</c:v>
                </c:pt>
                <c:pt idx="16">
                  <c:v>0.51196149614230402</c:v>
                </c:pt>
                <c:pt idx="17">
                  <c:v>0.68805828754545395</c:v>
                </c:pt>
                <c:pt idx="18">
                  <c:v>0.57498486897892098</c:v>
                </c:pt>
                <c:pt idx="19">
                  <c:v>0.66982739731658103</c:v>
                </c:pt>
                <c:pt idx="20">
                  <c:v>0.76692763992115298</c:v>
                </c:pt>
                <c:pt idx="21">
                  <c:v>0.96259006282638804</c:v>
                </c:pt>
                <c:pt idx="22">
                  <c:v>0.74189626536529696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8282-40E3-81C2-3D14A9D2A072}"/>
            </c:ext>
          </c:extLst>
        </c:ser>
        <c:ser>
          <c:idx val="23"/>
          <c:order val="23"/>
          <c:tx>
            <c:strRef>
              <c:f>매수후기간별손익증감_구성종목!$A$25</c:f>
              <c:strCache>
                <c:ptCount val="1"/>
                <c:pt idx="0">
                  <c:v>KOSPI200_생활소비재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매수후기간별손익증감_구성종목!$B$25:$X$25</c:f>
              <c:numCache>
                <c:formatCode>General</c:formatCode>
                <c:ptCount val="23"/>
                <c:pt idx="0">
                  <c:v>-5.7117376297343399E-3</c:v>
                </c:pt>
                <c:pt idx="1">
                  <c:v>4.7909191524092301E-2</c:v>
                </c:pt>
                <c:pt idx="2">
                  <c:v>7.28616498951212E-2</c:v>
                </c:pt>
                <c:pt idx="3">
                  <c:v>0.106513553524874</c:v>
                </c:pt>
                <c:pt idx="4">
                  <c:v>0.12901888579635301</c:v>
                </c:pt>
                <c:pt idx="5">
                  <c:v>0.162963308649267</c:v>
                </c:pt>
                <c:pt idx="6">
                  <c:v>0.18617243512665901</c:v>
                </c:pt>
                <c:pt idx="7">
                  <c:v>0.19302674292511299</c:v>
                </c:pt>
                <c:pt idx="8">
                  <c:v>0.29265485823086101</c:v>
                </c:pt>
                <c:pt idx="9">
                  <c:v>0.29972427670554103</c:v>
                </c:pt>
                <c:pt idx="10">
                  <c:v>0.40723935391422</c:v>
                </c:pt>
                <c:pt idx="11">
                  <c:v>0.450957399714697</c:v>
                </c:pt>
                <c:pt idx="12">
                  <c:v>0.40258136882090101</c:v>
                </c:pt>
                <c:pt idx="13">
                  <c:v>0.35849111934542899</c:v>
                </c:pt>
                <c:pt idx="14">
                  <c:v>0.30132948576944901</c:v>
                </c:pt>
                <c:pt idx="15">
                  <c:v>0.47353328614733198</c:v>
                </c:pt>
                <c:pt idx="16">
                  <c:v>0.48391277021059698</c:v>
                </c:pt>
                <c:pt idx="17">
                  <c:v>0.63323327180956002</c:v>
                </c:pt>
                <c:pt idx="18">
                  <c:v>0.52078519165817405</c:v>
                </c:pt>
                <c:pt idx="19">
                  <c:v>0.57420274160736595</c:v>
                </c:pt>
                <c:pt idx="20">
                  <c:v>0.71299510596029103</c:v>
                </c:pt>
                <c:pt idx="21">
                  <c:v>0.93241654767023996</c:v>
                </c:pt>
                <c:pt idx="22">
                  <c:v>0.68538089851242801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8282-40E3-81C2-3D14A9D2A072}"/>
            </c:ext>
          </c:extLst>
        </c:ser>
        <c:ser>
          <c:idx val="24"/>
          <c:order val="24"/>
          <c:tx>
            <c:strRef>
              <c:f>매수후기간별손익증감_구성종목!$A$26</c:f>
              <c:strCache>
                <c:ptCount val="1"/>
                <c:pt idx="0">
                  <c:v>KRX_RETAIL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매수후기간별손익증감_구성종목!$B$26:$X$26</c:f>
              <c:numCache>
                <c:formatCode>General</c:formatCode>
                <c:ptCount val="23"/>
                <c:pt idx="0">
                  <c:v>6.4255800592962096E-3</c:v>
                </c:pt>
                <c:pt idx="1">
                  <c:v>4.1958570236422799E-2</c:v>
                </c:pt>
                <c:pt idx="2">
                  <c:v>4.7818363448197801E-2</c:v>
                </c:pt>
                <c:pt idx="3">
                  <c:v>8.0092582092769603E-3</c:v>
                </c:pt>
                <c:pt idx="4">
                  <c:v>-1.40901053598368E-2</c:v>
                </c:pt>
                <c:pt idx="5">
                  <c:v>-2.4838990197642699E-2</c:v>
                </c:pt>
                <c:pt idx="6">
                  <c:v>-6.7752621254173806E-2</c:v>
                </c:pt>
                <c:pt idx="7">
                  <c:v>-6.6729498040703397E-2</c:v>
                </c:pt>
                <c:pt idx="8">
                  <c:v>-2.77106135715811E-2</c:v>
                </c:pt>
                <c:pt idx="9">
                  <c:v>2.2030313662522401E-2</c:v>
                </c:pt>
                <c:pt idx="10">
                  <c:v>3.1469116725010002E-2</c:v>
                </c:pt>
                <c:pt idx="11">
                  <c:v>-5.4821080665749498E-2</c:v>
                </c:pt>
                <c:pt idx="12">
                  <c:v>-0.15434102644794001</c:v>
                </c:pt>
                <c:pt idx="13">
                  <c:v>-0.13301956340829499</c:v>
                </c:pt>
                <c:pt idx="14">
                  <c:v>-0.15481207387054399</c:v>
                </c:pt>
                <c:pt idx="15">
                  <c:v>-0.15655395598580901</c:v>
                </c:pt>
                <c:pt idx="16">
                  <c:v>-0.11963462818325001</c:v>
                </c:pt>
                <c:pt idx="17">
                  <c:v>-0.107775315505517</c:v>
                </c:pt>
                <c:pt idx="18">
                  <c:v>-3.4385903431930098E-2</c:v>
                </c:pt>
                <c:pt idx="19">
                  <c:v>-2.6832880279164299E-2</c:v>
                </c:pt>
                <c:pt idx="20">
                  <c:v>1.9072213397216198E-2</c:v>
                </c:pt>
                <c:pt idx="21">
                  <c:v>4.9034724284186898E-2</c:v>
                </c:pt>
                <c:pt idx="22">
                  <c:v>1.1014622796614E-2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8282-40E3-81C2-3D14A9D2A072}"/>
            </c:ext>
          </c:extLst>
        </c:ser>
        <c:ser>
          <c:idx val="25"/>
          <c:order val="25"/>
          <c:tx>
            <c:strRef>
              <c:f>매수후기간별손익증감_구성종목!$A$27</c:f>
              <c:strCache>
                <c:ptCount val="1"/>
                <c:pt idx="0">
                  <c:v>KRX_TRANSPORTATION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매수후기간별손익증감_구성종목!$B$27:$X$27</c:f>
              <c:numCache>
                <c:formatCode>General</c:formatCode>
                <c:ptCount val="23"/>
                <c:pt idx="0">
                  <c:v>-8.5467084865097701E-2</c:v>
                </c:pt>
                <c:pt idx="1">
                  <c:v>-7.3994898068530102E-2</c:v>
                </c:pt>
                <c:pt idx="2">
                  <c:v>8.1451819652261795E-2</c:v>
                </c:pt>
                <c:pt idx="3">
                  <c:v>0.135936249825935</c:v>
                </c:pt>
                <c:pt idx="4">
                  <c:v>0.15710255076108001</c:v>
                </c:pt>
                <c:pt idx="5">
                  <c:v>0.17162232449428</c:v>
                </c:pt>
                <c:pt idx="6">
                  <c:v>0.14638995216553399</c:v>
                </c:pt>
                <c:pt idx="7">
                  <c:v>0.22664080520538599</c:v>
                </c:pt>
                <c:pt idx="8">
                  <c:v>0.22842609136283401</c:v>
                </c:pt>
                <c:pt idx="9">
                  <c:v>0.20882618200859801</c:v>
                </c:pt>
                <c:pt idx="10">
                  <c:v>0.319610246937512</c:v>
                </c:pt>
                <c:pt idx="11">
                  <c:v>0.33132488002627603</c:v>
                </c:pt>
                <c:pt idx="12">
                  <c:v>0.39219546231864499</c:v>
                </c:pt>
                <c:pt idx="13">
                  <c:v>0.47155083601654801</c:v>
                </c:pt>
                <c:pt idx="14">
                  <c:v>0.55954082514862302</c:v>
                </c:pt>
                <c:pt idx="15">
                  <c:v>0.59545591570537904</c:v>
                </c:pt>
                <c:pt idx="16">
                  <c:v>0.53571888443774995</c:v>
                </c:pt>
                <c:pt idx="17">
                  <c:v>0.687128422516875</c:v>
                </c:pt>
                <c:pt idx="18">
                  <c:v>0.55136808145067195</c:v>
                </c:pt>
                <c:pt idx="19">
                  <c:v>0.47237738359623099</c:v>
                </c:pt>
                <c:pt idx="20">
                  <c:v>0.41986113894861399</c:v>
                </c:pt>
                <c:pt idx="21">
                  <c:v>0.44834386401755499</c:v>
                </c:pt>
                <c:pt idx="22">
                  <c:v>0.22704667878920501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8282-40E3-81C2-3D14A9D2A072}"/>
            </c:ext>
          </c:extLst>
        </c:ser>
        <c:ser>
          <c:idx val="26"/>
          <c:order val="26"/>
          <c:tx>
            <c:strRef>
              <c:f>매수후기간별손익증감_구성종목!$A$28</c:f>
              <c:strCache>
                <c:ptCount val="1"/>
                <c:pt idx="0">
                  <c:v>KRX_100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매수후기간별손익증감_구성종목!$B$28:$X$28</c:f>
              <c:numCache>
                <c:formatCode>General</c:formatCode>
                <c:ptCount val="23"/>
                <c:pt idx="0">
                  <c:v>-2.5242787578136801E-2</c:v>
                </c:pt>
                <c:pt idx="1">
                  <c:v>-9.3340191720147E-3</c:v>
                </c:pt>
                <c:pt idx="2">
                  <c:v>9.6059025320070993E-3</c:v>
                </c:pt>
                <c:pt idx="3">
                  <c:v>2.4815332679082101E-3</c:v>
                </c:pt>
                <c:pt idx="4">
                  <c:v>5.1189532374254698E-3</c:v>
                </c:pt>
                <c:pt idx="5">
                  <c:v>4.2022374743239298E-2</c:v>
                </c:pt>
                <c:pt idx="6">
                  <c:v>5.09825770023783E-2</c:v>
                </c:pt>
                <c:pt idx="7">
                  <c:v>7.9403527967269405E-2</c:v>
                </c:pt>
                <c:pt idx="8">
                  <c:v>0.13011523469693401</c:v>
                </c:pt>
                <c:pt idx="9">
                  <c:v>0.195837557796671</c:v>
                </c:pt>
                <c:pt idx="10">
                  <c:v>0.26739497197402901</c:v>
                </c:pt>
                <c:pt idx="11">
                  <c:v>0.24647405802171499</c:v>
                </c:pt>
                <c:pt idx="12">
                  <c:v>0.23337085434258301</c:v>
                </c:pt>
                <c:pt idx="13">
                  <c:v>0.20621914982658901</c:v>
                </c:pt>
                <c:pt idx="14">
                  <c:v>0.20744646752781301</c:v>
                </c:pt>
                <c:pt idx="15">
                  <c:v>0.28242881617390903</c:v>
                </c:pt>
                <c:pt idx="16">
                  <c:v>0.28841768692273401</c:v>
                </c:pt>
                <c:pt idx="17">
                  <c:v>0.36421627826956599</c:v>
                </c:pt>
                <c:pt idx="18">
                  <c:v>0.34527618481483702</c:v>
                </c:pt>
                <c:pt idx="19">
                  <c:v>0.33985640710920301</c:v>
                </c:pt>
                <c:pt idx="20">
                  <c:v>0.36368927033641701</c:v>
                </c:pt>
                <c:pt idx="21">
                  <c:v>0.41981310401496202</c:v>
                </c:pt>
                <c:pt idx="22">
                  <c:v>0.279867824351752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8282-40E3-81C2-3D14A9D2A072}"/>
            </c:ext>
          </c:extLst>
        </c:ser>
        <c:ser>
          <c:idx val="27"/>
          <c:order val="27"/>
          <c:tx>
            <c:strRef>
              <c:f>매수후기간별손익증감_구성종목!$A$29</c:f>
              <c:strCache>
                <c:ptCount val="1"/>
                <c:pt idx="0">
                  <c:v>KOSPI200_중소형주지수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매수후기간별손익증감_구성종목!$B$29:$X$29</c:f>
              <c:numCache>
                <c:formatCode>General</c:formatCode>
                <c:ptCount val="23"/>
                <c:pt idx="0">
                  <c:v>-1.38585073013345E-2</c:v>
                </c:pt>
                <c:pt idx="1">
                  <c:v>-6.6514958613190004E-4</c:v>
                </c:pt>
                <c:pt idx="2">
                  <c:v>1.4925611893818899E-2</c:v>
                </c:pt>
                <c:pt idx="3">
                  <c:v>4.2623325233946303E-2</c:v>
                </c:pt>
                <c:pt idx="4">
                  <c:v>6.23228621716721E-2</c:v>
                </c:pt>
                <c:pt idx="5">
                  <c:v>0.10284558154093</c:v>
                </c:pt>
                <c:pt idx="6">
                  <c:v>0.10764487816328799</c:v>
                </c:pt>
                <c:pt idx="7">
                  <c:v>0.120420742654288</c:v>
                </c:pt>
                <c:pt idx="8">
                  <c:v>0.17975273000905101</c:v>
                </c:pt>
                <c:pt idx="9">
                  <c:v>0.16840338128037899</c:v>
                </c:pt>
                <c:pt idx="10">
                  <c:v>0.245544404073859</c:v>
                </c:pt>
                <c:pt idx="11">
                  <c:v>0.25769443581253099</c:v>
                </c:pt>
                <c:pt idx="12">
                  <c:v>0.24421978881676401</c:v>
                </c:pt>
                <c:pt idx="13">
                  <c:v>0.22831635907970299</c:v>
                </c:pt>
                <c:pt idx="14">
                  <c:v>0.191516623184354</c:v>
                </c:pt>
                <c:pt idx="15">
                  <c:v>0.285437331460975</c:v>
                </c:pt>
                <c:pt idx="16">
                  <c:v>0.32784271515015201</c:v>
                </c:pt>
                <c:pt idx="17">
                  <c:v>0.46001578457818498</c:v>
                </c:pt>
                <c:pt idx="18">
                  <c:v>0.54825138491953895</c:v>
                </c:pt>
                <c:pt idx="19">
                  <c:v>0.63107401864233903</c:v>
                </c:pt>
                <c:pt idx="20">
                  <c:v>0.74607879466870197</c:v>
                </c:pt>
                <c:pt idx="21">
                  <c:v>0.85292967712307599</c:v>
                </c:pt>
                <c:pt idx="22">
                  <c:v>0.57312760090340797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8282-40E3-81C2-3D14A9D2A072}"/>
            </c:ext>
          </c:extLst>
        </c:ser>
        <c:ser>
          <c:idx val="28"/>
          <c:order val="28"/>
          <c:tx>
            <c:strRef>
              <c:f>매수후기간별손익증감_구성종목!$A$30</c:f>
              <c:strCache>
                <c:ptCount val="1"/>
                <c:pt idx="0">
                  <c:v>KRX_MEDIA_TELECOM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매수후기간별손익증감_구성종목!$B$30:$X$30</c:f>
              <c:numCache>
                <c:formatCode>General</c:formatCode>
                <c:ptCount val="23"/>
                <c:pt idx="0">
                  <c:v>-4.7392290859783904E-3</c:v>
                </c:pt>
                <c:pt idx="1">
                  <c:v>3.4776916160358402E-3</c:v>
                </c:pt>
                <c:pt idx="2">
                  <c:v>4.5708399027821103E-2</c:v>
                </c:pt>
                <c:pt idx="3">
                  <c:v>4.4018374459925798E-2</c:v>
                </c:pt>
                <c:pt idx="4">
                  <c:v>0.133049416850229</c:v>
                </c:pt>
                <c:pt idx="5">
                  <c:v>0.16262719391830499</c:v>
                </c:pt>
                <c:pt idx="6">
                  <c:v>0.196843864336847</c:v>
                </c:pt>
                <c:pt idx="7">
                  <c:v>0.125386844688188</c:v>
                </c:pt>
                <c:pt idx="8">
                  <c:v>0.13295675137092999</c:v>
                </c:pt>
                <c:pt idx="9">
                  <c:v>0.107908889064407</c:v>
                </c:pt>
                <c:pt idx="10">
                  <c:v>0.22132462383437901</c:v>
                </c:pt>
                <c:pt idx="11">
                  <c:v>0.13625205317490799</c:v>
                </c:pt>
                <c:pt idx="12">
                  <c:v>7.1386039634959E-2</c:v>
                </c:pt>
                <c:pt idx="13">
                  <c:v>0.1410406208892</c:v>
                </c:pt>
                <c:pt idx="14">
                  <c:v>0.13764090665412901</c:v>
                </c:pt>
                <c:pt idx="15">
                  <c:v>0.229029488671218</c:v>
                </c:pt>
                <c:pt idx="16">
                  <c:v>0.23335896363426101</c:v>
                </c:pt>
                <c:pt idx="17">
                  <c:v>0.29975300261357801</c:v>
                </c:pt>
                <c:pt idx="18">
                  <c:v>0.41834731719061402</c:v>
                </c:pt>
                <c:pt idx="19">
                  <c:v>0.48292906244764</c:v>
                </c:pt>
                <c:pt idx="20">
                  <c:v>0.526225988888126</c:v>
                </c:pt>
                <c:pt idx="21">
                  <c:v>0.72843265414435399</c:v>
                </c:pt>
                <c:pt idx="22">
                  <c:v>0.57182501728518798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8282-40E3-81C2-3D14A9D2A072}"/>
            </c:ext>
          </c:extLst>
        </c:ser>
        <c:ser>
          <c:idx val="29"/>
          <c:order val="29"/>
          <c:tx>
            <c:strRef>
              <c:f>매수후기간별손익증감_구성종목!$A$31</c:f>
              <c:strCache>
                <c:ptCount val="1"/>
                <c:pt idx="0">
                  <c:v>KOSPI200_고배당지수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매수후기간별손익증감_구성종목!$B$31:$X$31</c:f>
              <c:numCache>
                <c:formatCode>General</c:formatCode>
                <c:ptCount val="23"/>
                <c:pt idx="0">
                  <c:v>-2.4068712612558E-2</c:v>
                </c:pt>
                <c:pt idx="1">
                  <c:v>-3.5625505542306701E-2</c:v>
                </c:pt>
                <c:pt idx="2">
                  <c:v>-1.7272712100386299E-2</c:v>
                </c:pt>
                <c:pt idx="3">
                  <c:v>-2.4260505627447498E-2</c:v>
                </c:pt>
                <c:pt idx="4">
                  <c:v>-3.2785095262200199E-2</c:v>
                </c:pt>
                <c:pt idx="5">
                  <c:v>8.2399490844836994E-3</c:v>
                </c:pt>
                <c:pt idx="6">
                  <c:v>-5.7974390743870197E-3</c:v>
                </c:pt>
                <c:pt idx="7">
                  <c:v>3.57736189461945E-3</c:v>
                </c:pt>
                <c:pt idx="8">
                  <c:v>8.4016175382719098E-3</c:v>
                </c:pt>
                <c:pt idx="9">
                  <c:v>5.28429028274639E-2</c:v>
                </c:pt>
                <c:pt idx="10">
                  <c:v>6.8273061826964507E-2</c:v>
                </c:pt>
                <c:pt idx="11">
                  <c:v>3.8742509295167302E-2</c:v>
                </c:pt>
                <c:pt idx="12">
                  <c:v>3.66065475725516E-2</c:v>
                </c:pt>
                <c:pt idx="13">
                  <c:v>1.9704342201236302E-2</c:v>
                </c:pt>
                <c:pt idx="14">
                  <c:v>-3.4125142510706599E-2</c:v>
                </c:pt>
                <c:pt idx="15">
                  <c:v>-5.1164006649373501E-3</c:v>
                </c:pt>
                <c:pt idx="16">
                  <c:v>-4.8153962955719198E-3</c:v>
                </c:pt>
                <c:pt idx="17">
                  <c:v>1.6916425457027699E-2</c:v>
                </c:pt>
                <c:pt idx="18">
                  <c:v>4.8348713686349097E-2</c:v>
                </c:pt>
                <c:pt idx="19">
                  <c:v>7.1425809271021302E-3</c:v>
                </c:pt>
                <c:pt idx="20">
                  <c:v>1.5986285772724901E-2</c:v>
                </c:pt>
                <c:pt idx="21">
                  <c:v>8.8578700236111793E-3</c:v>
                </c:pt>
                <c:pt idx="22">
                  <c:v>-4.0399245406259797E-2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8282-40E3-81C2-3D14A9D2A072}"/>
            </c:ext>
          </c:extLst>
        </c:ser>
        <c:ser>
          <c:idx val="30"/>
          <c:order val="30"/>
          <c:tx>
            <c:strRef>
              <c:f>매수후기간별손익증감_구성종목!$A$32</c:f>
              <c:strCache>
                <c:ptCount val="1"/>
                <c:pt idx="0">
                  <c:v>KRX_SRI_ECO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매수후기간별손익증감_구성종목!$B$32:$X$32</c:f>
              <c:numCache>
                <c:formatCode>General</c:formatCode>
                <c:ptCount val="23"/>
                <c:pt idx="0">
                  <c:v>-4.0776669637079301E-2</c:v>
                </c:pt>
                <c:pt idx="1">
                  <c:v>-3.45548369105068E-2</c:v>
                </c:pt>
                <c:pt idx="2">
                  <c:v>-4.2587999011451799E-2</c:v>
                </c:pt>
                <c:pt idx="3">
                  <c:v>-7.2296701886968601E-2</c:v>
                </c:pt>
                <c:pt idx="4">
                  <c:v>-8.77047634888624E-2</c:v>
                </c:pt>
                <c:pt idx="5">
                  <c:v>-5.0645021933941603E-2</c:v>
                </c:pt>
                <c:pt idx="6">
                  <c:v>-6.3837843469843197E-2</c:v>
                </c:pt>
                <c:pt idx="7">
                  <c:v>-4.2168325425851902E-2</c:v>
                </c:pt>
                <c:pt idx="8">
                  <c:v>-4.5412161675499003E-2</c:v>
                </c:pt>
                <c:pt idx="9">
                  <c:v>-1.8330382666925799E-2</c:v>
                </c:pt>
                <c:pt idx="10">
                  <c:v>6.1749006571490597E-3</c:v>
                </c:pt>
                <c:pt idx="11">
                  <c:v>-4.4970121092912999E-2</c:v>
                </c:pt>
                <c:pt idx="12">
                  <c:v>-4.4279559223536401E-2</c:v>
                </c:pt>
                <c:pt idx="13">
                  <c:v>-3.1357081909918497E-2</c:v>
                </c:pt>
                <c:pt idx="14">
                  <c:v>-5.7800537060725701E-2</c:v>
                </c:pt>
                <c:pt idx="15">
                  <c:v>-1.8354277339689501E-2</c:v>
                </c:pt>
                <c:pt idx="16">
                  <c:v>-2.45690606282567E-2</c:v>
                </c:pt>
                <c:pt idx="17">
                  <c:v>1.2182707865378801E-2</c:v>
                </c:pt>
                <c:pt idx="18">
                  <c:v>4.1505965541771897E-3</c:v>
                </c:pt>
                <c:pt idx="19">
                  <c:v>-1.9771039630629601E-2</c:v>
                </c:pt>
                <c:pt idx="20">
                  <c:v>-2.53457877701465E-2</c:v>
                </c:pt>
                <c:pt idx="21">
                  <c:v>-1.54097744169972E-2</c:v>
                </c:pt>
                <c:pt idx="22">
                  <c:v>-5.8751992584701901E-2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8282-40E3-81C2-3D14A9D2A072}"/>
            </c:ext>
          </c:extLst>
        </c:ser>
        <c:ser>
          <c:idx val="31"/>
          <c:order val="31"/>
          <c:tx>
            <c:strRef>
              <c:f>매수후기간별손익증감_구성종목!$A$33</c:f>
              <c:strCache>
                <c:ptCount val="1"/>
                <c:pt idx="0">
                  <c:v>KOSPI200_금융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매수후기간별손익증감_구성종목!$B$33:$X$33</c:f>
              <c:numCache>
                <c:formatCode>General</c:formatCode>
                <c:ptCount val="23"/>
                <c:pt idx="0">
                  <c:v>-5.7342073716123897E-2</c:v>
                </c:pt>
                <c:pt idx="1">
                  <c:v>-4.1851781201577697E-2</c:v>
                </c:pt>
                <c:pt idx="2">
                  <c:v>-2.6486663723887499E-2</c:v>
                </c:pt>
                <c:pt idx="3">
                  <c:v>-7.3936419366768993E-2</c:v>
                </c:pt>
                <c:pt idx="4">
                  <c:v>-7.9980253886767605E-2</c:v>
                </c:pt>
                <c:pt idx="5">
                  <c:v>-2.0215254639878399E-2</c:v>
                </c:pt>
                <c:pt idx="6">
                  <c:v>-3.6143704200230699E-2</c:v>
                </c:pt>
                <c:pt idx="7">
                  <c:v>-8.3839561673613398E-3</c:v>
                </c:pt>
                <c:pt idx="8">
                  <c:v>-1.3276142926044901E-3</c:v>
                </c:pt>
                <c:pt idx="9">
                  <c:v>0.11303218575467799</c:v>
                </c:pt>
                <c:pt idx="10">
                  <c:v>0.155015675872403</c:v>
                </c:pt>
                <c:pt idx="11">
                  <c:v>8.6883085729561493E-2</c:v>
                </c:pt>
                <c:pt idx="12">
                  <c:v>0.14673338828261401</c:v>
                </c:pt>
                <c:pt idx="13">
                  <c:v>0.104243827862415</c:v>
                </c:pt>
                <c:pt idx="14">
                  <c:v>3.3069668674780901E-2</c:v>
                </c:pt>
                <c:pt idx="15">
                  <c:v>4.0838685777574997E-2</c:v>
                </c:pt>
                <c:pt idx="16">
                  <c:v>3.38294029413038E-2</c:v>
                </c:pt>
                <c:pt idx="17">
                  <c:v>0.14052262104622401</c:v>
                </c:pt>
                <c:pt idx="18">
                  <c:v>0.194873656322164</c:v>
                </c:pt>
                <c:pt idx="19">
                  <c:v>0.13803592272849799</c:v>
                </c:pt>
                <c:pt idx="20">
                  <c:v>0.11804268091343401</c:v>
                </c:pt>
                <c:pt idx="21">
                  <c:v>0.118265149752021</c:v>
                </c:pt>
                <c:pt idx="22">
                  <c:v>-2.3096636272119599E-3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8282-40E3-81C2-3D14A9D2A072}"/>
            </c:ext>
          </c:extLst>
        </c:ser>
        <c:ser>
          <c:idx val="32"/>
          <c:order val="32"/>
          <c:tx>
            <c:strRef>
              <c:f>매수후기간별손익증감_구성종목!$A$34</c:f>
              <c:strCache>
                <c:ptCount val="1"/>
                <c:pt idx="0">
                  <c:v>KOSPI100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매수후기간별손익증감_구성종목!$B$34:$X$34</c:f>
              <c:numCache>
                <c:formatCode>General</c:formatCode>
                <c:ptCount val="23"/>
                <c:pt idx="0">
                  <c:v>-3.7825248494544703E-2</c:v>
                </c:pt>
                <c:pt idx="1">
                  <c:v>-3.3474909879489603E-2</c:v>
                </c:pt>
                <c:pt idx="2">
                  <c:v>-1.020891783236E-2</c:v>
                </c:pt>
                <c:pt idx="3">
                  <c:v>-1.7141591544661199E-2</c:v>
                </c:pt>
                <c:pt idx="4">
                  <c:v>-1.7870737867553301E-2</c:v>
                </c:pt>
                <c:pt idx="5">
                  <c:v>1.8228077200375899E-2</c:v>
                </c:pt>
                <c:pt idx="6">
                  <c:v>6.2951076589942501E-3</c:v>
                </c:pt>
                <c:pt idx="7">
                  <c:v>2.6307797917157899E-2</c:v>
                </c:pt>
                <c:pt idx="8">
                  <c:v>4.2495734507354402E-2</c:v>
                </c:pt>
                <c:pt idx="9">
                  <c:v>8.6580623188942704E-2</c:v>
                </c:pt>
                <c:pt idx="10">
                  <c:v>0.12150472296082999</c:v>
                </c:pt>
                <c:pt idx="11">
                  <c:v>6.7249746599104501E-2</c:v>
                </c:pt>
                <c:pt idx="12">
                  <c:v>5.7046981668565901E-2</c:v>
                </c:pt>
                <c:pt idx="13">
                  <c:v>3.4765518375246302E-2</c:v>
                </c:pt>
                <c:pt idx="14">
                  <c:v>2.3226223155453302E-3</c:v>
                </c:pt>
                <c:pt idx="15">
                  <c:v>6.2986298668823701E-2</c:v>
                </c:pt>
                <c:pt idx="16">
                  <c:v>6.5090479091338804E-2</c:v>
                </c:pt>
                <c:pt idx="17">
                  <c:v>0.127605678668336</c:v>
                </c:pt>
                <c:pt idx="18">
                  <c:v>9.2922780988636003E-2</c:v>
                </c:pt>
                <c:pt idx="19">
                  <c:v>7.5643133381578007E-2</c:v>
                </c:pt>
                <c:pt idx="20">
                  <c:v>9.5428926302242895E-2</c:v>
                </c:pt>
                <c:pt idx="21">
                  <c:v>0.100927949122852</c:v>
                </c:pt>
                <c:pt idx="22">
                  <c:v>1.96730763020618E-2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8282-40E3-81C2-3D14A9D2A072}"/>
            </c:ext>
          </c:extLst>
        </c:ser>
        <c:ser>
          <c:idx val="33"/>
          <c:order val="33"/>
          <c:tx>
            <c:strRef>
              <c:f>매수후기간별손익증감_구성종목!$A$35</c:f>
              <c:strCache>
                <c:ptCount val="1"/>
                <c:pt idx="0">
                  <c:v>KRX_AUTOS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cat>
            <c:strRef>
              <c:f>매수후기간별손익증감_구성종목!$B$1:$X$1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매수후기간별손익증감_구성종목!$B$35:$X$35</c:f>
              <c:numCache>
                <c:formatCode>General</c:formatCode>
                <c:ptCount val="23"/>
                <c:pt idx="0">
                  <c:v>1.00645608680842E-2</c:v>
                </c:pt>
                <c:pt idx="1">
                  <c:v>-4.5127031178164301E-2</c:v>
                </c:pt>
                <c:pt idx="2">
                  <c:v>-5.0466370514869401E-2</c:v>
                </c:pt>
                <c:pt idx="3">
                  <c:v>-3.5203709526702702E-2</c:v>
                </c:pt>
                <c:pt idx="4">
                  <c:v>-4.5071336001317498E-2</c:v>
                </c:pt>
                <c:pt idx="5">
                  <c:v>-1.16935316508802E-2</c:v>
                </c:pt>
                <c:pt idx="6">
                  <c:v>-3.1868195485741102E-2</c:v>
                </c:pt>
                <c:pt idx="7">
                  <c:v>6.1924360426315198E-3</c:v>
                </c:pt>
                <c:pt idx="8">
                  <c:v>3.4741942618503399E-3</c:v>
                </c:pt>
                <c:pt idx="9">
                  <c:v>-1.5561089372818301E-2</c:v>
                </c:pt>
                <c:pt idx="10">
                  <c:v>1.9900599566555401E-2</c:v>
                </c:pt>
                <c:pt idx="11">
                  <c:v>-6.8664610738611895E-2</c:v>
                </c:pt>
                <c:pt idx="12">
                  <c:v>-0.12288217774410801</c:v>
                </c:pt>
                <c:pt idx="13">
                  <c:v>-0.117438326273397</c:v>
                </c:pt>
                <c:pt idx="14">
                  <c:v>-0.15345717983006699</c:v>
                </c:pt>
                <c:pt idx="15">
                  <c:v>-0.143326007517038</c:v>
                </c:pt>
                <c:pt idx="16">
                  <c:v>-0.11162562448109099</c:v>
                </c:pt>
                <c:pt idx="17">
                  <c:v>-0.12882037071033001</c:v>
                </c:pt>
                <c:pt idx="18">
                  <c:v>-0.120892135822658</c:v>
                </c:pt>
                <c:pt idx="19">
                  <c:v>-0.20012468911099299</c:v>
                </c:pt>
                <c:pt idx="20">
                  <c:v>-0.237865384004393</c:v>
                </c:pt>
                <c:pt idx="21">
                  <c:v>-0.23102358208339299</c:v>
                </c:pt>
                <c:pt idx="22">
                  <c:v>-0.23205328601043401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8282-40E3-81C2-3D14A9D2A0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0547632"/>
        <c:axId val="280548808"/>
      </c:lineChart>
      <c:catAx>
        <c:axId val="28054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0548808"/>
        <c:crosses val="autoZero"/>
        <c:auto val="1"/>
        <c:lblAlgn val="ctr"/>
        <c:lblOffset val="100"/>
        <c:noMultiLvlLbl val="0"/>
      </c:catAx>
      <c:valAx>
        <c:axId val="28054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054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매수후기간별손익증감_PBRPER!$A$2</c:f>
              <c:strCache>
                <c:ptCount val="1"/>
                <c:pt idx="0">
                  <c:v>팬오션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매수후기간별손익증감_PBRPER!$B$2:$X$2</c:f>
              <c:numCache>
                <c:formatCode>General</c:formatCode>
                <c:ptCount val="23"/>
                <c:pt idx="0">
                  <c:v>-0.40691489361702099</c:v>
                </c:pt>
                <c:pt idx="1">
                  <c:v>-0.59468085106382895</c:v>
                </c:pt>
                <c:pt idx="2">
                  <c:v>-0.59468085106382895</c:v>
                </c:pt>
                <c:pt idx="3">
                  <c:v>1.44680851063829</c:v>
                </c:pt>
                <c:pt idx="4">
                  <c:v>1.43351063829787</c:v>
                </c:pt>
                <c:pt idx="5">
                  <c:v>1.3244680851063799</c:v>
                </c:pt>
                <c:pt idx="6">
                  <c:v>0.85106382978723405</c:v>
                </c:pt>
                <c:pt idx="7">
                  <c:v>0.67819148936170204</c:v>
                </c:pt>
                <c:pt idx="8">
                  <c:v>0.78723404255319096</c:v>
                </c:pt>
                <c:pt idx="9">
                  <c:v>1.3856382978723401</c:v>
                </c:pt>
                <c:pt idx="10">
                  <c:v>1.35904255319148</c:v>
                </c:pt>
                <c:pt idx="11">
                  <c:v>1.09574468085106</c:v>
                </c:pt>
                <c:pt idx="12">
                  <c:v>0.59840425531914898</c:v>
                </c:pt>
                <c:pt idx="13">
                  <c:v>0.41223404255319102</c:v>
                </c:pt>
                <c:pt idx="14">
                  <c:v>0.38829787234042501</c:v>
                </c:pt>
                <c:pt idx="15">
                  <c:v>0.38829787234042501</c:v>
                </c:pt>
                <c:pt idx="16">
                  <c:v>0.62765957446808496</c:v>
                </c:pt>
                <c:pt idx="17">
                  <c:v>0.77925531914893598</c:v>
                </c:pt>
                <c:pt idx="18">
                  <c:v>0.680851063829787</c:v>
                </c:pt>
                <c:pt idx="19">
                  <c:v>0.590425531914893</c:v>
                </c:pt>
                <c:pt idx="20">
                  <c:v>0.59574468085106302</c:v>
                </c:pt>
                <c:pt idx="21">
                  <c:v>1.6489361702127601</c:v>
                </c:pt>
                <c:pt idx="22">
                  <c:v>1.55851063829787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5D-47A4-A831-D206444C0C94}"/>
            </c:ext>
          </c:extLst>
        </c:ser>
        <c:ser>
          <c:idx val="1"/>
          <c:order val="1"/>
          <c:tx>
            <c:strRef>
              <c:f>매수후기간별손익증감_PBRPER!$A$3</c:f>
              <c:strCache>
                <c:ptCount val="1"/>
                <c:pt idx="0">
                  <c:v>서연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매수후기간별손익증감_PBRPER!$B$3:$X$3</c:f>
              <c:numCache>
                <c:formatCode>General</c:formatCode>
                <c:ptCount val="23"/>
                <c:pt idx="0">
                  <c:v>0.22314049586776799</c:v>
                </c:pt>
                <c:pt idx="1">
                  <c:v>-4.6831955922865001E-2</c:v>
                </c:pt>
                <c:pt idx="2">
                  <c:v>-0.14049586776859499</c:v>
                </c:pt>
                <c:pt idx="3">
                  <c:v>-2.20385674931129E-2</c:v>
                </c:pt>
                <c:pt idx="4">
                  <c:v>-2.20385674931129E-2</c:v>
                </c:pt>
                <c:pt idx="5">
                  <c:v>0.12672176308539901</c:v>
                </c:pt>
                <c:pt idx="6">
                  <c:v>9.0909090909090898E-2</c:v>
                </c:pt>
                <c:pt idx="7">
                  <c:v>0.26446280991735499</c:v>
                </c:pt>
                <c:pt idx="8">
                  <c:v>0.165289256198347</c:v>
                </c:pt>
                <c:pt idx="9">
                  <c:v>-0.21212121212121199</c:v>
                </c:pt>
                <c:pt idx="10">
                  <c:v>0.14876033057851201</c:v>
                </c:pt>
                <c:pt idx="11">
                  <c:v>-8.8154269972451793E-2</c:v>
                </c:pt>
                <c:pt idx="12">
                  <c:v>-0.13774104683195501</c:v>
                </c:pt>
                <c:pt idx="13">
                  <c:v>-0.12672176308539901</c:v>
                </c:pt>
                <c:pt idx="14">
                  <c:v>-0.27272727272727199</c:v>
                </c:pt>
                <c:pt idx="15">
                  <c:v>-0.146005509641873</c:v>
                </c:pt>
                <c:pt idx="16">
                  <c:v>-9.6418732782369093E-2</c:v>
                </c:pt>
                <c:pt idx="17">
                  <c:v>-0.173553719008264</c:v>
                </c:pt>
                <c:pt idx="18">
                  <c:v>-0.26721763085399403</c:v>
                </c:pt>
                <c:pt idx="19">
                  <c:v>-0.39669421487603301</c:v>
                </c:pt>
                <c:pt idx="20">
                  <c:v>-0.39393939393939298</c:v>
                </c:pt>
                <c:pt idx="21">
                  <c:v>-0.32506887052341599</c:v>
                </c:pt>
                <c:pt idx="22">
                  <c:v>-0.33608815426997202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5D-47A4-A831-D206444C0C94}"/>
            </c:ext>
          </c:extLst>
        </c:ser>
        <c:ser>
          <c:idx val="2"/>
          <c:order val="2"/>
          <c:tx>
            <c:strRef>
              <c:f>매수후기간별손익증감_PBRPER!$A$4</c:f>
              <c:strCache>
                <c:ptCount val="1"/>
                <c:pt idx="0">
                  <c:v>자화전자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매수후기간별손익증감_PBRPER!$B$4:$X$4</c:f>
              <c:numCache>
                <c:formatCode>General</c:formatCode>
                <c:ptCount val="23"/>
                <c:pt idx="0">
                  <c:v>4.1095890410958902E-2</c:v>
                </c:pt>
                <c:pt idx="1">
                  <c:v>-4.3378995433789903E-2</c:v>
                </c:pt>
                <c:pt idx="2">
                  <c:v>-0.139269406392694</c:v>
                </c:pt>
                <c:pt idx="3">
                  <c:v>-0.15525114155251099</c:v>
                </c:pt>
                <c:pt idx="4">
                  <c:v>-0.232876712328767</c:v>
                </c:pt>
                <c:pt idx="5">
                  <c:v>-0.150684931506849</c:v>
                </c:pt>
                <c:pt idx="6">
                  <c:v>-0.221461187214611</c:v>
                </c:pt>
                <c:pt idx="7">
                  <c:v>-0.28310502283104999</c:v>
                </c:pt>
                <c:pt idx="8">
                  <c:v>-0.30593607305935999</c:v>
                </c:pt>
                <c:pt idx="9">
                  <c:v>-0.347031963470319</c:v>
                </c:pt>
                <c:pt idx="10">
                  <c:v>-0.42237442922374402</c:v>
                </c:pt>
                <c:pt idx="11">
                  <c:v>-0.49771689497716798</c:v>
                </c:pt>
                <c:pt idx="12">
                  <c:v>-0.51826484018264796</c:v>
                </c:pt>
                <c:pt idx="13">
                  <c:v>-0.39041095890410898</c:v>
                </c:pt>
                <c:pt idx="14">
                  <c:v>-0.38127853881278501</c:v>
                </c:pt>
                <c:pt idx="15">
                  <c:v>-0.34246575342465702</c:v>
                </c:pt>
                <c:pt idx="16">
                  <c:v>-0.33789954337899503</c:v>
                </c:pt>
                <c:pt idx="17">
                  <c:v>-0.29680365296803601</c:v>
                </c:pt>
                <c:pt idx="18">
                  <c:v>-0.42465753424657499</c:v>
                </c:pt>
                <c:pt idx="19">
                  <c:v>-0.420091324200913</c:v>
                </c:pt>
                <c:pt idx="20">
                  <c:v>-0.465753424657534</c:v>
                </c:pt>
                <c:pt idx="21">
                  <c:v>-0.42694063926940601</c:v>
                </c:pt>
                <c:pt idx="22">
                  <c:v>-0.50684931506849296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5D-47A4-A831-D206444C0C94}"/>
            </c:ext>
          </c:extLst>
        </c:ser>
        <c:ser>
          <c:idx val="3"/>
          <c:order val="3"/>
          <c:tx>
            <c:strRef>
              <c:f>매수후기간별손익증감_PBRPER!$A$5</c:f>
              <c:strCache>
                <c:ptCount val="1"/>
                <c:pt idx="0">
                  <c:v>한국공항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매수후기간별손익증감_PBRPER!$B$5:$X$5</c:f>
              <c:numCache>
                <c:formatCode>General</c:formatCode>
                <c:ptCount val="23"/>
                <c:pt idx="0">
                  <c:v>-7.8828828828828801E-2</c:v>
                </c:pt>
                <c:pt idx="1">
                  <c:v>-1.35135135135135E-2</c:v>
                </c:pt>
                <c:pt idx="2">
                  <c:v>7.6576576576576502E-2</c:v>
                </c:pt>
                <c:pt idx="3">
                  <c:v>9.45945945945946E-2</c:v>
                </c:pt>
                <c:pt idx="4">
                  <c:v>0.162162162162162</c:v>
                </c:pt>
                <c:pt idx="5">
                  <c:v>0.25900900900900897</c:v>
                </c:pt>
                <c:pt idx="6">
                  <c:v>0.20720720720720701</c:v>
                </c:pt>
                <c:pt idx="7">
                  <c:v>0.18018018018018001</c:v>
                </c:pt>
                <c:pt idx="8">
                  <c:v>5.4054054054054002E-2</c:v>
                </c:pt>
                <c:pt idx="9">
                  <c:v>0.171171171171171</c:v>
                </c:pt>
                <c:pt idx="10">
                  <c:v>0.27702702702702697</c:v>
                </c:pt>
                <c:pt idx="11">
                  <c:v>0.48423423423423401</c:v>
                </c:pt>
                <c:pt idx="12">
                  <c:v>0.42567567567567499</c:v>
                </c:pt>
                <c:pt idx="13">
                  <c:v>0.88288288288288197</c:v>
                </c:pt>
                <c:pt idx="14">
                  <c:v>0.77927927927927898</c:v>
                </c:pt>
                <c:pt idx="15">
                  <c:v>0.90315315315315303</c:v>
                </c:pt>
                <c:pt idx="16">
                  <c:v>0.71621621621621601</c:v>
                </c:pt>
                <c:pt idx="17">
                  <c:v>1.0990990990990901</c:v>
                </c:pt>
                <c:pt idx="18">
                  <c:v>0.822072072072072</c:v>
                </c:pt>
                <c:pt idx="19">
                  <c:v>0.64639639639639601</c:v>
                </c:pt>
                <c:pt idx="20">
                  <c:v>0.56306306306306297</c:v>
                </c:pt>
                <c:pt idx="21">
                  <c:v>0.54954954954954904</c:v>
                </c:pt>
                <c:pt idx="22">
                  <c:v>0.31531531531531498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05D-47A4-A831-D206444C0C94}"/>
            </c:ext>
          </c:extLst>
        </c:ser>
        <c:ser>
          <c:idx val="4"/>
          <c:order val="4"/>
          <c:tx>
            <c:strRef>
              <c:f>매수후기간별손익증감_PBRPER!$A$6</c:f>
              <c:strCache>
                <c:ptCount val="1"/>
                <c:pt idx="0">
                  <c:v>티에이치엔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매수후기간별손익증감_PBRPER!$B$6:$X$6</c:f>
              <c:numCache>
                <c:formatCode>General</c:formatCode>
                <c:ptCount val="23"/>
                <c:pt idx="0">
                  <c:v>-4.7318611987381701E-2</c:v>
                </c:pt>
                <c:pt idx="1">
                  <c:v>-0.104100946372239</c:v>
                </c:pt>
                <c:pt idx="2">
                  <c:v>-0.132492113564668</c:v>
                </c:pt>
                <c:pt idx="3">
                  <c:v>-0.16088328075709701</c:v>
                </c:pt>
                <c:pt idx="4">
                  <c:v>-0.15141955835962101</c:v>
                </c:pt>
                <c:pt idx="5">
                  <c:v>-8.2018927444794901E-2</c:v>
                </c:pt>
                <c:pt idx="6">
                  <c:v>-5.3627760252365902E-2</c:v>
                </c:pt>
                <c:pt idx="7">
                  <c:v>-8.8328075709779102E-2</c:v>
                </c:pt>
                <c:pt idx="8">
                  <c:v>-7.8864353312302807E-2</c:v>
                </c:pt>
                <c:pt idx="9">
                  <c:v>-6.30914826498422E-3</c:v>
                </c:pt>
                <c:pt idx="10">
                  <c:v>9.4637223974763408E-3</c:v>
                </c:pt>
                <c:pt idx="11">
                  <c:v>-3.7854889589905301E-2</c:v>
                </c:pt>
                <c:pt idx="12">
                  <c:v>-8.5173501577286995E-2</c:v>
                </c:pt>
                <c:pt idx="13">
                  <c:v>-0.13564668769716001</c:v>
                </c:pt>
                <c:pt idx="14">
                  <c:v>-0.157728706624605</c:v>
                </c:pt>
                <c:pt idx="15">
                  <c:v>-0.189274447949526</c:v>
                </c:pt>
                <c:pt idx="16">
                  <c:v>-6.6246056782334306E-2</c:v>
                </c:pt>
                <c:pt idx="17">
                  <c:v>-8.2018927444794901E-2</c:v>
                </c:pt>
                <c:pt idx="18">
                  <c:v>0</c:v>
                </c:pt>
                <c:pt idx="19">
                  <c:v>-0.13880126182965299</c:v>
                </c:pt>
                <c:pt idx="20">
                  <c:v>-9.4637223974763401E-2</c:v>
                </c:pt>
                <c:pt idx="21">
                  <c:v>2.8391167192429002E-2</c:v>
                </c:pt>
                <c:pt idx="22">
                  <c:v>4.4164037854889503E-2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05D-47A4-A831-D206444C0C94}"/>
            </c:ext>
          </c:extLst>
        </c:ser>
        <c:ser>
          <c:idx val="5"/>
          <c:order val="5"/>
          <c:tx>
            <c:strRef>
              <c:f>매수후기간별손익증감_PBRPER!$A$7</c:f>
              <c:strCache>
                <c:ptCount val="1"/>
                <c:pt idx="0">
                  <c:v>비에이치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매수후기간별손익증감_PBRPER!$B$7:$X$7</c:f>
              <c:numCache>
                <c:formatCode>General</c:formatCode>
                <c:ptCount val="23"/>
                <c:pt idx="0">
                  <c:v>-8.0645161290322495E-2</c:v>
                </c:pt>
                <c:pt idx="1">
                  <c:v>-6.4516129032257993E-2</c:v>
                </c:pt>
                <c:pt idx="2">
                  <c:v>-0.108870967741935</c:v>
                </c:pt>
                <c:pt idx="3">
                  <c:v>0</c:v>
                </c:pt>
                <c:pt idx="4">
                  <c:v>-8.8709677419354802E-2</c:v>
                </c:pt>
                <c:pt idx="5">
                  <c:v>-5.6451612903225798E-2</c:v>
                </c:pt>
                <c:pt idx="6">
                  <c:v>-0.25403225806451601</c:v>
                </c:pt>
                <c:pt idx="7">
                  <c:v>-0.37741935483870898</c:v>
                </c:pt>
                <c:pt idx="8">
                  <c:v>-0.4</c:v>
                </c:pt>
                <c:pt idx="9">
                  <c:v>-0.488709677419354</c:v>
                </c:pt>
                <c:pt idx="10">
                  <c:v>-0.48467741935483799</c:v>
                </c:pt>
                <c:pt idx="11">
                  <c:v>-0.51693548387096699</c:v>
                </c:pt>
                <c:pt idx="12">
                  <c:v>-0.49838709677419302</c:v>
                </c:pt>
                <c:pt idx="13">
                  <c:v>-0.39032258064516101</c:v>
                </c:pt>
                <c:pt idx="14">
                  <c:v>-0.331451612903225</c:v>
                </c:pt>
                <c:pt idx="15">
                  <c:v>-0.25645161290322499</c:v>
                </c:pt>
                <c:pt idx="16">
                  <c:v>-0.209677419354838</c:v>
                </c:pt>
                <c:pt idx="17">
                  <c:v>-0.22983870967741901</c:v>
                </c:pt>
                <c:pt idx="18">
                  <c:v>-0.33951612903225797</c:v>
                </c:pt>
                <c:pt idx="19">
                  <c:v>-0.429032258064516</c:v>
                </c:pt>
                <c:pt idx="20">
                  <c:v>-0.50725806451612898</c:v>
                </c:pt>
                <c:pt idx="21">
                  <c:v>-0.50967741935483801</c:v>
                </c:pt>
                <c:pt idx="22">
                  <c:v>-0.55241935483870896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05D-47A4-A831-D206444C0C94}"/>
            </c:ext>
          </c:extLst>
        </c:ser>
        <c:ser>
          <c:idx val="6"/>
          <c:order val="6"/>
          <c:tx>
            <c:strRef>
              <c:f>매수후기간별손익증감_PBRPER!$A$8</c:f>
              <c:strCache>
                <c:ptCount val="1"/>
                <c:pt idx="0">
                  <c:v>대원산업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매수후기간별손익증감_PBRPER!$B$8:$X$8</c:f>
              <c:numCache>
                <c:formatCode>General</c:formatCode>
                <c:ptCount val="23"/>
                <c:pt idx="0">
                  <c:v>-3.4598214285714197E-2</c:v>
                </c:pt>
                <c:pt idx="1">
                  <c:v>-5.9151785714285698E-2</c:v>
                </c:pt>
                <c:pt idx="2">
                  <c:v>-8.0357142857142794E-2</c:v>
                </c:pt>
                <c:pt idx="3">
                  <c:v>-8.1473214285714204E-2</c:v>
                </c:pt>
                <c:pt idx="4">
                  <c:v>4.5758928571428499E-2</c:v>
                </c:pt>
                <c:pt idx="5">
                  <c:v>4.4642857142857097E-3</c:v>
                </c:pt>
                <c:pt idx="6">
                  <c:v>5.9151785714285698E-2</c:v>
                </c:pt>
                <c:pt idx="7">
                  <c:v>0.19419642857142799</c:v>
                </c:pt>
                <c:pt idx="8">
                  <c:v>0.41741071428571402</c:v>
                </c:pt>
                <c:pt idx="9">
                  <c:v>0.5234375</c:v>
                </c:pt>
                <c:pt idx="10">
                  <c:v>0.53459821428571397</c:v>
                </c:pt>
                <c:pt idx="11">
                  <c:v>0.41741071428571402</c:v>
                </c:pt>
                <c:pt idx="12">
                  <c:v>0.222098214285714</c:v>
                </c:pt>
                <c:pt idx="13">
                  <c:v>8.0357142857142794E-2</c:v>
                </c:pt>
                <c:pt idx="14">
                  <c:v>-7.8125E-3</c:v>
                </c:pt>
                <c:pt idx="15">
                  <c:v>2.9017857142857099E-2</c:v>
                </c:pt>
                <c:pt idx="16">
                  <c:v>-9.0401785714285698E-2</c:v>
                </c:pt>
                <c:pt idx="17">
                  <c:v>-8.9285714285714204E-2</c:v>
                </c:pt>
                <c:pt idx="18">
                  <c:v>-1.0044642857142801E-2</c:v>
                </c:pt>
                <c:pt idx="19">
                  <c:v>-0.10044642857142801</c:v>
                </c:pt>
                <c:pt idx="20">
                  <c:v>-0.23549107142857101</c:v>
                </c:pt>
                <c:pt idx="21">
                  <c:v>-0.24330357142857101</c:v>
                </c:pt>
                <c:pt idx="22">
                  <c:v>-0.27678571428571402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05D-47A4-A831-D206444C0C94}"/>
            </c:ext>
          </c:extLst>
        </c:ser>
        <c:ser>
          <c:idx val="7"/>
          <c:order val="7"/>
          <c:tx>
            <c:strRef>
              <c:f>매수후기간별손익증감_PBRPER!$A$9</c:f>
              <c:strCache>
                <c:ptCount val="1"/>
                <c:pt idx="0">
                  <c:v>현대비앤지스틸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매수후기간별손익증감_PBRPER!$B$9:$X$9</c:f>
              <c:numCache>
                <c:formatCode>General</c:formatCode>
                <c:ptCount val="23"/>
                <c:pt idx="0">
                  <c:v>-0.110367892976588</c:v>
                </c:pt>
                <c:pt idx="1">
                  <c:v>-0.120401337792642</c:v>
                </c:pt>
                <c:pt idx="2">
                  <c:v>6.6889632107023402E-3</c:v>
                </c:pt>
                <c:pt idx="3">
                  <c:v>-3.3444816053511701E-3</c:v>
                </c:pt>
                <c:pt idx="4">
                  <c:v>0.170568561872909</c:v>
                </c:pt>
                <c:pt idx="5">
                  <c:v>0.34448160535117001</c:v>
                </c:pt>
                <c:pt idx="6">
                  <c:v>0.58528428093645402</c:v>
                </c:pt>
                <c:pt idx="7">
                  <c:v>0.47826086956521702</c:v>
                </c:pt>
                <c:pt idx="8">
                  <c:v>0.59531772575250796</c:v>
                </c:pt>
                <c:pt idx="9">
                  <c:v>0.43143812709030099</c:v>
                </c:pt>
                <c:pt idx="10">
                  <c:v>0.57190635451505001</c:v>
                </c:pt>
                <c:pt idx="11">
                  <c:v>0.18060200668896301</c:v>
                </c:pt>
                <c:pt idx="12">
                  <c:v>0.103678929765886</c:v>
                </c:pt>
                <c:pt idx="13">
                  <c:v>0.19732441471571899</c:v>
                </c:pt>
                <c:pt idx="14">
                  <c:v>5.35117056856187E-2</c:v>
                </c:pt>
                <c:pt idx="15">
                  <c:v>3.3444816053511697E-2</c:v>
                </c:pt>
                <c:pt idx="16">
                  <c:v>8.3612040133779195E-2</c:v>
                </c:pt>
                <c:pt idx="17">
                  <c:v>3.3444816053511697E-2</c:v>
                </c:pt>
                <c:pt idx="18">
                  <c:v>4.3478260869565202E-2</c:v>
                </c:pt>
                <c:pt idx="19">
                  <c:v>-0.19732441471571899</c:v>
                </c:pt>
                <c:pt idx="20">
                  <c:v>-0.25418060200668802</c:v>
                </c:pt>
                <c:pt idx="21">
                  <c:v>-0.29765886287625398</c:v>
                </c:pt>
                <c:pt idx="22">
                  <c:v>-0.30769230769230699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05D-47A4-A831-D206444C0C94}"/>
            </c:ext>
          </c:extLst>
        </c:ser>
        <c:ser>
          <c:idx val="8"/>
          <c:order val="8"/>
          <c:tx>
            <c:strRef>
              <c:f>매수후기간별손익증감_PBRPER!$A$10</c:f>
              <c:strCache>
                <c:ptCount val="1"/>
                <c:pt idx="0">
                  <c:v>삼현철강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매수후기간별손익증감_PBRPER!$B$10:$X$10</c:f>
              <c:numCache>
                <c:formatCode>General</c:formatCode>
                <c:ptCount val="23"/>
                <c:pt idx="0">
                  <c:v>-2.27272727272727E-2</c:v>
                </c:pt>
                <c:pt idx="1">
                  <c:v>-1.6414141414141398E-2</c:v>
                </c:pt>
                <c:pt idx="2">
                  <c:v>-4.6717171717171699E-2</c:v>
                </c:pt>
                <c:pt idx="3">
                  <c:v>-6.0606060606060601E-2</c:v>
                </c:pt>
                <c:pt idx="4">
                  <c:v>-1.26262626262626E-2</c:v>
                </c:pt>
                <c:pt idx="5">
                  <c:v>-6.3131313131313104E-3</c:v>
                </c:pt>
                <c:pt idx="6">
                  <c:v>-3.7878787878787802E-3</c:v>
                </c:pt>
                <c:pt idx="7">
                  <c:v>1.2626262626262599E-3</c:v>
                </c:pt>
                <c:pt idx="8">
                  <c:v>3.5353535353535297E-2</c:v>
                </c:pt>
                <c:pt idx="9">
                  <c:v>5.5555555555555497E-2</c:v>
                </c:pt>
                <c:pt idx="10">
                  <c:v>8.2070707070707002E-2</c:v>
                </c:pt>
                <c:pt idx="11">
                  <c:v>2.3989898989898902E-2</c:v>
                </c:pt>
                <c:pt idx="12">
                  <c:v>1.8939393939393898E-2</c:v>
                </c:pt>
                <c:pt idx="13">
                  <c:v>-1.13636363636363E-2</c:v>
                </c:pt>
                <c:pt idx="14">
                  <c:v>-3.9141414141414102E-2</c:v>
                </c:pt>
                <c:pt idx="15">
                  <c:v>-1.38888888888888E-2</c:v>
                </c:pt>
                <c:pt idx="16">
                  <c:v>6.4393939393939295E-2</c:v>
                </c:pt>
                <c:pt idx="17">
                  <c:v>0.13636363636363599</c:v>
                </c:pt>
                <c:pt idx="18">
                  <c:v>9.5959595959595897E-2</c:v>
                </c:pt>
                <c:pt idx="19">
                  <c:v>1.2626262626262599E-3</c:v>
                </c:pt>
                <c:pt idx="20">
                  <c:v>5.8080808080807997E-2</c:v>
                </c:pt>
                <c:pt idx="21">
                  <c:v>0.14393939393939301</c:v>
                </c:pt>
                <c:pt idx="22">
                  <c:v>7.0707070707070704E-2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05D-47A4-A831-D206444C0C94}"/>
            </c:ext>
          </c:extLst>
        </c:ser>
        <c:ser>
          <c:idx val="9"/>
          <c:order val="9"/>
          <c:tx>
            <c:strRef>
              <c:f>매수후기간별손익증감_PBRPER!$A$11</c:f>
              <c:strCache>
                <c:ptCount val="1"/>
                <c:pt idx="0">
                  <c:v>경남스틸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매수후기간별손익증감_PBRPER!$B$11:$X$11</c:f>
              <c:numCache>
                <c:formatCode>General</c:formatCode>
                <c:ptCount val="23"/>
                <c:pt idx="0">
                  <c:v>-2.5563909774436001E-2</c:v>
                </c:pt>
                <c:pt idx="1">
                  <c:v>-6.0150375939849602E-3</c:v>
                </c:pt>
                <c:pt idx="2">
                  <c:v>-2.8571428571428501E-2</c:v>
                </c:pt>
                <c:pt idx="3">
                  <c:v>-2.2556390977443601E-2</c:v>
                </c:pt>
                <c:pt idx="4">
                  <c:v>-4.5112781954887203E-3</c:v>
                </c:pt>
                <c:pt idx="5">
                  <c:v>5.4135338345864599E-2</c:v>
                </c:pt>
                <c:pt idx="6">
                  <c:v>5.8646616541353301E-2</c:v>
                </c:pt>
                <c:pt idx="7">
                  <c:v>2.2556390977443601E-2</c:v>
                </c:pt>
                <c:pt idx="8">
                  <c:v>7.5187969924811998E-2</c:v>
                </c:pt>
                <c:pt idx="9">
                  <c:v>6.01503759398496E-2</c:v>
                </c:pt>
                <c:pt idx="10">
                  <c:v>8.4210526315789402E-2</c:v>
                </c:pt>
                <c:pt idx="11">
                  <c:v>9.1729323308270605E-2</c:v>
                </c:pt>
                <c:pt idx="12">
                  <c:v>5.4135338345864599E-2</c:v>
                </c:pt>
                <c:pt idx="13">
                  <c:v>0.15187969924812</c:v>
                </c:pt>
                <c:pt idx="14">
                  <c:v>7.2180451127819498E-2</c:v>
                </c:pt>
                <c:pt idx="15">
                  <c:v>5.2631578947368397E-2</c:v>
                </c:pt>
                <c:pt idx="16">
                  <c:v>0.209022556390977</c:v>
                </c:pt>
                <c:pt idx="17">
                  <c:v>0.31879699248120302</c:v>
                </c:pt>
                <c:pt idx="18">
                  <c:v>0.27067669172932302</c:v>
                </c:pt>
                <c:pt idx="19">
                  <c:v>0.109774436090225</c:v>
                </c:pt>
                <c:pt idx="20">
                  <c:v>0.14135338345864601</c:v>
                </c:pt>
                <c:pt idx="21">
                  <c:v>0.11578947368421</c:v>
                </c:pt>
                <c:pt idx="22">
                  <c:v>0.180451127819548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A05D-47A4-A831-D206444C0C94}"/>
            </c:ext>
          </c:extLst>
        </c:ser>
        <c:ser>
          <c:idx val="10"/>
          <c:order val="10"/>
          <c:tx>
            <c:strRef>
              <c:f>매수후기간별손익증감_PBRPER!$A$12</c:f>
              <c:strCache>
                <c:ptCount val="1"/>
                <c:pt idx="0">
                  <c:v>동양이엔피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매수후기간별손익증감_PBRPER!$B$12:$X$12</c:f>
              <c:numCache>
                <c:formatCode>General</c:formatCode>
                <c:ptCount val="23"/>
                <c:pt idx="0">
                  <c:v>-2.2471910112359501E-2</c:v>
                </c:pt>
                <c:pt idx="1">
                  <c:v>-8.4269662921348295E-3</c:v>
                </c:pt>
                <c:pt idx="2">
                  <c:v>-2.8089887640449398E-3</c:v>
                </c:pt>
                <c:pt idx="3">
                  <c:v>1.9662921348314599E-2</c:v>
                </c:pt>
                <c:pt idx="4">
                  <c:v>-3.0898876404494301E-2</c:v>
                </c:pt>
                <c:pt idx="5">
                  <c:v>8.98876404494382E-2</c:v>
                </c:pt>
                <c:pt idx="6">
                  <c:v>7.8651685393258397E-2</c:v>
                </c:pt>
                <c:pt idx="7">
                  <c:v>-4.7752808988764002E-2</c:v>
                </c:pt>
                <c:pt idx="8">
                  <c:v>-0.176966292134831</c:v>
                </c:pt>
                <c:pt idx="9">
                  <c:v>-0.19101123595505601</c:v>
                </c:pt>
                <c:pt idx="10">
                  <c:v>-0.30337078651685301</c:v>
                </c:pt>
                <c:pt idx="11">
                  <c:v>-0.38764044943820197</c:v>
                </c:pt>
                <c:pt idx="12">
                  <c:v>-0.49550561797752801</c:v>
                </c:pt>
                <c:pt idx="13">
                  <c:v>-0.35674157303370702</c:v>
                </c:pt>
                <c:pt idx="14">
                  <c:v>-0.34269662921348298</c:v>
                </c:pt>
                <c:pt idx="15">
                  <c:v>-0.24157303370786501</c:v>
                </c:pt>
                <c:pt idx="16">
                  <c:v>-0.27808988764044901</c:v>
                </c:pt>
                <c:pt idx="17">
                  <c:v>-0.24438202247190999</c:v>
                </c:pt>
                <c:pt idx="18">
                  <c:v>-0.29213483146067398</c:v>
                </c:pt>
                <c:pt idx="19">
                  <c:v>-0.33707865168539303</c:v>
                </c:pt>
                <c:pt idx="20">
                  <c:v>-0.323033707865168</c:v>
                </c:pt>
                <c:pt idx="21">
                  <c:v>-0.25842696629213402</c:v>
                </c:pt>
                <c:pt idx="22">
                  <c:v>-0.35955056179775202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A05D-47A4-A831-D206444C0C94}"/>
            </c:ext>
          </c:extLst>
        </c:ser>
        <c:ser>
          <c:idx val="11"/>
          <c:order val="11"/>
          <c:tx>
            <c:strRef>
              <c:f>매수후기간별손익증감_PBRPER!$A$13</c:f>
              <c:strCache>
                <c:ptCount val="1"/>
                <c:pt idx="0">
                  <c:v>화신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매수후기간별손익증감_PBRPER!$B$13:$X$13</c:f>
              <c:numCache>
                <c:formatCode>General</c:formatCode>
                <c:ptCount val="23"/>
                <c:pt idx="0">
                  <c:v>-1.5625E-2</c:v>
                </c:pt>
                <c:pt idx="1">
                  <c:v>-0.1015625</c:v>
                </c:pt>
                <c:pt idx="2">
                  <c:v>-0.16796875</c:v>
                </c:pt>
                <c:pt idx="3">
                  <c:v>-7.03125E-2</c:v>
                </c:pt>
                <c:pt idx="4">
                  <c:v>-4.6875E-2</c:v>
                </c:pt>
                <c:pt idx="5">
                  <c:v>-2.34375E-2</c:v>
                </c:pt>
                <c:pt idx="6">
                  <c:v>-0.12890625</c:v>
                </c:pt>
                <c:pt idx="7">
                  <c:v>-0.11328125</c:v>
                </c:pt>
                <c:pt idx="8">
                  <c:v>-9.375E-2</c:v>
                </c:pt>
                <c:pt idx="9">
                  <c:v>-0.125</c:v>
                </c:pt>
                <c:pt idx="10">
                  <c:v>-0.1875</c:v>
                </c:pt>
                <c:pt idx="11">
                  <c:v>-0.24687500000000001</c:v>
                </c:pt>
                <c:pt idx="12">
                  <c:v>-0.33750000000000002</c:v>
                </c:pt>
                <c:pt idx="13">
                  <c:v>-0.375</c:v>
                </c:pt>
                <c:pt idx="14">
                  <c:v>-0.46640625000000002</c:v>
                </c:pt>
                <c:pt idx="15">
                  <c:v>-0.453125</c:v>
                </c:pt>
                <c:pt idx="16">
                  <c:v>-0.41249999999999998</c:v>
                </c:pt>
                <c:pt idx="17">
                  <c:v>-0.37109375</c:v>
                </c:pt>
                <c:pt idx="18">
                  <c:v>-0.42031249999999998</c:v>
                </c:pt>
                <c:pt idx="19">
                  <c:v>-0.52734375</c:v>
                </c:pt>
                <c:pt idx="20">
                  <c:v>-0.52500000000000002</c:v>
                </c:pt>
                <c:pt idx="21">
                  <c:v>-0.53281250000000002</c:v>
                </c:pt>
                <c:pt idx="22">
                  <c:v>-0.57187500000000002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A05D-47A4-A831-D206444C0C94}"/>
            </c:ext>
          </c:extLst>
        </c:ser>
        <c:ser>
          <c:idx val="12"/>
          <c:order val="12"/>
          <c:tx>
            <c:strRef>
              <c:f>매수후기간별손익증감_PBRPER!$A$14</c:f>
              <c:strCache>
                <c:ptCount val="1"/>
                <c:pt idx="0">
                  <c:v>조광ILI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매수후기간별손익증감_PBRPER!$B$14:$X$14</c:f>
              <c:numCache>
                <c:formatCode>General</c:formatCode>
                <c:ptCount val="23"/>
                <c:pt idx="0">
                  <c:v>-6.5573770491803199E-2</c:v>
                </c:pt>
                <c:pt idx="1">
                  <c:v>-9.8360655737704902E-2</c:v>
                </c:pt>
                <c:pt idx="2">
                  <c:v>-0.114754098360655</c:v>
                </c:pt>
                <c:pt idx="3">
                  <c:v>-9.1074681238615604E-2</c:v>
                </c:pt>
                <c:pt idx="4">
                  <c:v>-0.10564663023679401</c:v>
                </c:pt>
                <c:pt idx="5">
                  <c:v>-9.6539162112932606E-2</c:v>
                </c:pt>
                <c:pt idx="6">
                  <c:v>0.114754098360655</c:v>
                </c:pt>
                <c:pt idx="7">
                  <c:v>-7.2859744990892497E-3</c:v>
                </c:pt>
                <c:pt idx="8">
                  <c:v>7.10382513661202E-2</c:v>
                </c:pt>
                <c:pt idx="9">
                  <c:v>5.1001821493624699E-2</c:v>
                </c:pt>
                <c:pt idx="10">
                  <c:v>6.3752276867030902E-2</c:v>
                </c:pt>
                <c:pt idx="11">
                  <c:v>0.12932604735883399</c:v>
                </c:pt>
                <c:pt idx="12">
                  <c:v>8.1967213114753995E-2</c:v>
                </c:pt>
                <c:pt idx="13">
                  <c:v>0.103825136612021</c:v>
                </c:pt>
                <c:pt idx="14">
                  <c:v>1.4571948998178499E-2</c:v>
                </c:pt>
                <c:pt idx="15">
                  <c:v>6.9216757741347903E-2</c:v>
                </c:pt>
                <c:pt idx="16">
                  <c:v>0.26229508196721302</c:v>
                </c:pt>
                <c:pt idx="17">
                  <c:v>0.393442622950819</c:v>
                </c:pt>
                <c:pt idx="18">
                  <c:v>0.53734061930783195</c:v>
                </c:pt>
                <c:pt idx="19">
                  <c:v>0.44990892531876098</c:v>
                </c:pt>
                <c:pt idx="20">
                  <c:v>0.265938069216757</c:v>
                </c:pt>
                <c:pt idx="21">
                  <c:v>0.32240437158469898</c:v>
                </c:pt>
                <c:pt idx="22">
                  <c:v>0.26775956284153002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A05D-47A4-A831-D206444C0C94}"/>
            </c:ext>
          </c:extLst>
        </c:ser>
        <c:ser>
          <c:idx val="13"/>
          <c:order val="13"/>
          <c:tx>
            <c:strRef>
              <c:f>매수후기간별손익증감_PBRPER!$A$15</c:f>
              <c:strCache>
                <c:ptCount val="1"/>
                <c:pt idx="0">
                  <c:v>제이티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매수후기간별손익증감_PBRPER!$B$15:$X$15</c:f>
              <c:numCache>
                <c:formatCode>General</c:formatCode>
                <c:ptCount val="23"/>
                <c:pt idx="0">
                  <c:v>-0.14111261872455899</c:v>
                </c:pt>
                <c:pt idx="1">
                  <c:v>-4.4776119402985003E-2</c:v>
                </c:pt>
                <c:pt idx="2">
                  <c:v>2.17096336499321E-2</c:v>
                </c:pt>
                <c:pt idx="3">
                  <c:v>8.1411126187245497E-3</c:v>
                </c:pt>
                <c:pt idx="4">
                  <c:v>7.7340569877883306E-2</c:v>
                </c:pt>
                <c:pt idx="5">
                  <c:v>4.7489823609226503E-2</c:v>
                </c:pt>
                <c:pt idx="6">
                  <c:v>0.26187245590230601</c:v>
                </c:pt>
                <c:pt idx="7">
                  <c:v>0.54681139755766595</c:v>
                </c:pt>
                <c:pt idx="8">
                  <c:v>0.23473541383989099</c:v>
                </c:pt>
                <c:pt idx="9">
                  <c:v>0.34871099050203502</c:v>
                </c:pt>
                <c:pt idx="10">
                  <c:v>0.26187245590230601</c:v>
                </c:pt>
                <c:pt idx="11">
                  <c:v>0.46811397557666201</c:v>
                </c:pt>
                <c:pt idx="12">
                  <c:v>0.462686567164179</c:v>
                </c:pt>
                <c:pt idx="13">
                  <c:v>0.38398914518317501</c:v>
                </c:pt>
                <c:pt idx="14">
                  <c:v>0.38398914518317501</c:v>
                </c:pt>
                <c:pt idx="15">
                  <c:v>1.41519674355495</c:v>
                </c:pt>
                <c:pt idx="16">
                  <c:v>1.2686567164179099</c:v>
                </c:pt>
                <c:pt idx="17">
                  <c:v>1.36092265943012</c:v>
                </c:pt>
                <c:pt idx="18">
                  <c:v>1.2170963364993199</c:v>
                </c:pt>
                <c:pt idx="19">
                  <c:v>0.83175033921302499</c:v>
                </c:pt>
                <c:pt idx="20">
                  <c:v>0.57394843962008102</c:v>
                </c:pt>
                <c:pt idx="21">
                  <c:v>0.41926729986431399</c:v>
                </c:pt>
                <c:pt idx="22">
                  <c:v>2.9850746268656699E-2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A05D-47A4-A831-D206444C0C94}"/>
            </c:ext>
          </c:extLst>
        </c:ser>
        <c:ser>
          <c:idx val="14"/>
          <c:order val="14"/>
          <c:tx>
            <c:strRef>
              <c:f>매수후기간별손익증감_PBRPER!$A$16</c:f>
              <c:strCache>
                <c:ptCount val="1"/>
                <c:pt idx="0">
                  <c:v>덕산하이메탈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매수후기간별손익증감_PBRPER!$B$16:$X$16</c:f>
              <c:numCache>
                <c:formatCode>General</c:formatCode>
                <c:ptCount val="23"/>
                <c:pt idx="0">
                  <c:v>1.41176470588235E-2</c:v>
                </c:pt>
                <c:pt idx="1">
                  <c:v>-2.8235294117647001E-2</c:v>
                </c:pt>
                <c:pt idx="2">
                  <c:v>-0.17882352941176399</c:v>
                </c:pt>
                <c:pt idx="3">
                  <c:v>-0.12235294117647</c:v>
                </c:pt>
                <c:pt idx="4">
                  <c:v>-0.14352941176470499</c:v>
                </c:pt>
                <c:pt idx="5">
                  <c:v>-4.4705882352941102E-2</c:v>
                </c:pt>
                <c:pt idx="6">
                  <c:v>-0.11764705882352899</c:v>
                </c:pt>
                <c:pt idx="7">
                  <c:v>-0.23294117647058801</c:v>
                </c:pt>
                <c:pt idx="8">
                  <c:v>-0.124705882352941</c:v>
                </c:pt>
                <c:pt idx="9">
                  <c:v>-0.19529411764705801</c:v>
                </c:pt>
                <c:pt idx="10">
                  <c:v>-0.36705882352941099</c:v>
                </c:pt>
                <c:pt idx="11">
                  <c:v>-0.39058823529411701</c:v>
                </c:pt>
                <c:pt idx="12">
                  <c:v>-0.50823529411764701</c:v>
                </c:pt>
                <c:pt idx="13">
                  <c:v>-0.4</c:v>
                </c:pt>
                <c:pt idx="14">
                  <c:v>-0.47529411764705798</c:v>
                </c:pt>
                <c:pt idx="15">
                  <c:v>-0.57882352941176396</c:v>
                </c:pt>
                <c:pt idx="16">
                  <c:v>-0.57176470588235295</c:v>
                </c:pt>
                <c:pt idx="17">
                  <c:v>-0.57458823529411696</c:v>
                </c:pt>
                <c:pt idx="18">
                  <c:v>-0.53647058823529403</c:v>
                </c:pt>
                <c:pt idx="19">
                  <c:v>-0.56941176470588195</c:v>
                </c:pt>
                <c:pt idx="20">
                  <c:v>-0.48941176470588199</c:v>
                </c:pt>
                <c:pt idx="21">
                  <c:v>-0.61176470588235299</c:v>
                </c:pt>
                <c:pt idx="22">
                  <c:v>-0.66823529411764704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A05D-47A4-A831-D206444C0C94}"/>
            </c:ext>
          </c:extLst>
        </c:ser>
        <c:ser>
          <c:idx val="15"/>
          <c:order val="15"/>
          <c:tx>
            <c:strRef>
              <c:f>매수후기간별손익증감_PBRPER!$A$17</c:f>
              <c:strCache>
                <c:ptCount val="1"/>
                <c:pt idx="0">
                  <c:v>성도이엔지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매수후기간별손익증감_PBRPER!$B$17:$X$17</c:f>
              <c:numCache>
                <c:formatCode>General</c:formatCode>
                <c:ptCount val="23"/>
                <c:pt idx="0">
                  <c:v>0.14576271186440601</c:v>
                </c:pt>
                <c:pt idx="1">
                  <c:v>-2.5423728813559299E-2</c:v>
                </c:pt>
                <c:pt idx="2">
                  <c:v>4.40677966101694E-2</c:v>
                </c:pt>
                <c:pt idx="3">
                  <c:v>8.9830508474576201E-2</c:v>
                </c:pt>
                <c:pt idx="4">
                  <c:v>0.21864406779661</c:v>
                </c:pt>
                <c:pt idx="5">
                  <c:v>0.44745762711864401</c:v>
                </c:pt>
                <c:pt idx="6">
                  <c:v>0.52203389830508395</c:v>
                </c:pt>
                <c:pt idx="7">
                  <c:v>8.9830508474576201E-2</c:v>
                </c:pt>
                <c:pt idx="8">
                  <c:v>4.2372881355932202E-2</c:v>
                </c:pt>
                <c:pt idx="9">
                  <c:v>2.20338983050847E-2</c:v>
                </c:pt>
                <c:pt idx="10">
                  <c:v>5.2542372881355902E-2</c:v>
                </c:pt>
                <c:pt idx="11">
                  <c:v>-6.7796610169491497E-2</c:v>
                </c:pt>
                <c:pt idx="12">
                  <c:v>-0.177966101694915</c:v>
                </c:pt>
                <c:pt idx="13">
                  <c:v>-0.116949152542372</c:v>
                </c:pt>
                <c:pt idx="14">
                  <c:v>-8.9830508474576201E-2</c:v>
                </c:pt>
                <c:pt idx="15">
                  <c:v>-0.16864406779661001</c:v>
                </c:pt>
                <c:pt idx="16">
                  <c:v>-0.13559322033898299</c:v>
                </c:pt>
                <c:pt idx="17">
                  <c:v>-5.0847457627118599E-2</c:v>
                </c:pt>
                <c:pt idx="18">
                  <c:v>-0.13898305084745699</c:v>
                </c:pt>
                <c:pt idx="19">
                  <c:v>-0.31864406779660998</c:v>
                </c:pt>
                <c:pt idx="20">
                  <c:v>-0.305084745762711</c:v>
                </c:pt>
                <c:pt idx="21">
                  <c:v>-0.21610169491525399</c:v>
                </c:pt>
                <c:pt idx="22">
                  <c:v>-0.32881355932203299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A05D-47A4-A831-D206444C0C94}"/>
            </c:ext>
          </c:extLst>
        </c:ser>
        <c:ser>
          <c:idx val="16"/>
          <c:order val="16"/>
          <c:tx>
            <c:strRef>
              <c:f>매수후기간별손익증감_PBRPER!$A$18</c:f>
              <c:strCache>
                <c:ptCount val="1"/>
                <c:pt idx="0">
                  <c:v>인천도시가스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매수후기간별손익증감_PBRPER!$B$18:$X$18</c:f>
              <c:numCache>
                <c:formatCode>General</c:formatCode>
                <c:ptCount val="23"/>
                <c:pt idx="0">
                  <c:v>1.3035381750465499E-2</c:v>
                </c:pt>
                <c:pt idx="1">
                  <c:v>-2.4208566108007399E-2</c:v>
                </c:pt>
                <c:pt idx="2">
                  <c:v>-2.7932960893854698E-2</c:v>
                </c:pt>
                <c:pt idx="3">
                  <c:v>5.5865921787709499E-3</c:v>
                </c:pt>
                <c:pt idx="4">
                  <c:v>1.8621973929236499E-3</c:v>
                </c:pt>
                <c:pt idx="5">
                  <c:v>0.143389199255121</c:v>
                </c:pt>
                <c:pt idx="6">
                  <c:v>0.23277467411545599</c:v>
                </c:pt>
                <c:pt idx="7">
                  <c:v>0.24767225325884501</c:v>
                </c:pt>
                <c:pt idx="8">
                  <c:v>0.303538175046554</c:v>
                </c:pt>
                <c:pt idx="9">
                  <c:v>0.24208566108007401</c:v>
                </c:pt>
                <c:pt idx="10">
                  <c:v>0.27374301675977603</c:v>
                </c:pt>
                <c:pt idx="11">
                  <c:v>0.32960893854748602</c:v>
                </c:pt>
                <c:pt idx="12">
                  <c:v>0.314711359404096</c:v>
                </c:pt>
                <c:pt idx="13">
                  <c:v>0.42271880819366803</c:v>
                </c:pt>
                <c:pt idx="14">
                  <c:v>0.19180633147113499</c:v>
                </c:pt>
                <c:pt idx="15">
                  <c:v>0.22160148975791399</c:v>
                </c:pt>
                <c:pt idx="16">
                  <c:v>0.18994413407821201</c:v>
                </c:pt>
                <c:pt idx="17">
                  <c:v>0.309124767225325</c:v>
                </c:pt>
                <c:pt idx="18">
                  <c:v>0.28864059590316499</c:v>
                </c:pt>
                <c:pt idx="19">
                  <c:v>0.28864059590316499</c:v>
                </c:pt>
                <c:pt idx="20">
                  <c:v>0.29050279329608902</c:v>
                </c:pt>
                <c:pt idx="21">
                  <c:v>0.39478584729981298</c:v>
                </c:pt>
                <c:pt idx="22">
                  <c:v>0.27001862197392901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A05D-47A4-A831-D206444C0C94}"/>
            </c:ext>
          </c:extLst>
        </c:ser>
        <c:ser>
          <c:idx val="17"/>
          <c:order val="17"/>
          <c:tx>
            <c:strRef>
              <c:f>매수후기간별손익증감_PBRPER!$A$19</c:f>
              <c:strCache>
                <c:ptCount val="1"/>
                <c:pt idx="0">
                  <c:v>KEC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매수후기간별손익증감_PBRPER!$B$19:$X$19</c:f>
              <c:numCache>
                <c:formatCode>General</c:formatCode>
                <c:ptCount val="23"/>
                <c:pt idx="0">
                  <c:v>-0.35</c:v>
                </c:pt>
                <c:pt idx="1">
                  <c:v>-0.35</c:v>
                </c:pt>
                <c:pt idx="2">
                  <c:v>-0.334166666666666</c:v>
                </c:pt>
                <c:pt idx="3">
                  <c:v>-0.38416666666666599</c:v>
                </c:pt>
                <c:pt idx="4">
                  <c:v>-0.42499999999999999</c:v>
                </c:pt>
                <c:pt idx="5">
                  <c:v>-0.33333333333333298</c:v>
                </c:pt>
                <c:pt idx="6">
                  <c:v>-0.20333333333333301</c:v>
                </c:pt>
                <c:pt idx="7">
                  <c:v>-0.28166666666666601</c:v>
                </c:pt>
                <c:pt idx="8">
                  <c:v>-0.30333333333333301</c:v>
                </c:pt>
                <c:pt idx="9">
                  <c:v>-2.5000000000000001E-2</c:v>
                </c:pt>
                <c:pt idx="10">
                  <c:v>9.5833333333333298E-2</c:v>
                </c:pt>
                <c:pt idx="11">
                  <c:v>0.21666666666666601</c:v>
                </c:pt>
                <c:pt idx="12">
                  <c:v>0.66666666666666596</c:v>
                </c:pt>
                <c:pt idx="13">
                  <c:v>0.60833333333333295</c:v>
                </c:pt>
                <c:pt idx="14">
                  <c:v>-9.1666666666666605E-2</c:v>
                </c:pt>
                <c:pt idx="15">
                  <c:v>0.16666666666666599</c:v>
                </c:pt>
                <c:pt idx="16">
                  <c:v>3.7499999999999999E-2</c:v>
                </c:pt>
                <c:pt idx="17">
                  <c:v>0.34583333333333299</c:v>
                </c:pt>
                <c:pt idx="18">
                  <c:v>7.0833333333333304E-2</c:v>
                </c:pt>
                <c:pt idx="19">
                  <c:v>7.9166666666666594E-2</c:v>
                </c:pt>
                <c:pt idx="20">
                  <c:v>0.15416666666666601</c:v>
                </c:pt>
                <c:pt idx="21">
                  <c:v>0.108333333333333</c:v>
                </c:pt>
                <c:pt idx="22">
                  <c:v>-0.1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A05D-47A4-A831-D206444C0C94}"/>
            </c:ext>
          </c:extLst>
        </c:ser>
        <c:ser>
          <c:idx val="18"/>
          <c:order val="18"/>
          <c:tx>
            <c:strRef>
              <c:f>매수후기간별손익증감_PBRPER!$A$20</c:f>
              <c:strCache>
                <c:ptCount val="1"/>
                <c:pt idx="0">
                  <c:v>성광벤드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매수후기간별손익증감_PBRPER!$B$20:$X$20</c:f>
              <c:numCache>
                <c:formatCode>General</c:formatCode>
                <c:ptCount val="23"/>
                <c:pt idx="0">
                  <c:v>-4.4117647058823498E-2</c:v>
                </c:pt>
                <c:pt idx="1">
                  <c:v>-0.13235294117647001</c:v>
                </c:pt>
                <c:pt idx="2">
                  <c:v>-0.28594771241830003</c:v>
                </c:pt>
                <c:pt idx="3">
                  <c:v>-0.25326797385620903</c:v>
                </c:pt>
                <c:pt idx="4">
                  <c:v>-0.223856209150326</c:v>
                </c:pt>
                <c:pt idx="5">
                  <c:v>-0.17647058823529399</c:v>
                </c:pt>
                <c:pt idx="6">
                  <c:v>-0.243464052287581</c:v>
                </c:pt>
                <c:pt idx="7">
                  <c:v>-0.31699346405228701</c:v>
                </c:pt>
                <c:pt idx="8">
                  <c:v>-0.34967320261437901</c:v>
                </c:pt>
                <c:pt idx="9">
                  <c:v>-0.34967320261437901</c:v>
                </c:pt>
                <c:pt idx="10">
                  <c:v>-0.447712418300653</c:v>
                </c:pt>
                <c:pt idx="11">
                  <c:v>-0.40359477124183002</c:v>
                </c:pt>
                <c:pt idx="12">
                  <c:v>-0.53431372549019596</c:v>
                </c:pt>
                <c:pt idx="13">
                  <c:v>-0.49673202614378997</c:v>
                </c:pt>
                <c:pt idx="14">
                  <c:v>-0.57679738562091498</c:v>
                </c:pt>
                <c:pt idx="15">
                  <c:v>-0.55555555555555503</c:v>
                </c:pt>
                <c:pt idx="16">
                  <c:v>-0.53431372549019596</c:v>
                </c:pt>
                <c:pt idx="17">
                  <c:v>-0.48366013071895397</c:v>
                </c:pt>
                <c:pt idx="18">
                  <c:v>-0.50490196078431304</c:v>
                </c:pt>
                <c:pt idx="19">
                  <c:v>-0.57679738562091498</c:v>
                </c:pt>
                <c:pt idx="20">
                  <c:v>-0.60620915032679701</c:v>
                </c:pt>
                <c:pt idx="21">
                  <c:v>-0.65686274509803899</c:v>
                </c:pt>
                <c:pt idx="22">
                  <c:v>-0.67777777777777704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A05D-47A4-A831-D206444C0C94}"/>
            </c:ext>
          </c:extLst>
        </c:ser>
        <c:ser>
          <c:idx val="19"/>
          <c:order val="19"/>
          <c:tx>
            <c:strRef>
              <c:f>매수후기간별손익증감_PBRPER!$A$21</c:f>
              <c:strCache>
                <c:ptCount val="1"/>
                <c:pt idx="0">
                  <c:v>엘엠에스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매수후기간별손익증감_PBRPER!$B$21:$X$21</c:f>
              <c:numCache>
                <c:formatCode>General</c:formatCode>
                <c:ptCount val="23"/>
                <c:pt idx="0">
                  <c:v>2.1505376344085999E-2</c:v>
                </c:pt>
                <c:pt idx="1">
                  <c:v>-3.7634408602150497E-2</c:v>
                </c:pt>
                <c:pt idx="2">
                  <c:v>3.7634408602150497E-2</c:v>
                </c:pt>
                <c:pt idx="3">
                  <c:v>9.9462365591397803E-2</c:v>
                </c:pt>
                <c:pt idx="4">
                  <c:v>3.2258064516128997E-2</c:v>
                </c:pt>
                <c:pt idx="5">
                  <c:v>0.26344086021505297</c:v>
                </c:pt>
                <c:pt idx="6">
                  <c:v>0.16666666666666599</c:v>
                </c:pt>
                <c:pt idx="7">
                  <c:v>0.10752688172043</c:v>
                </c:pt>
                <c:pt idx="8">
                  <c:v>0.18279569892473099</c:v>
                </c:pt>
                <c:pt idx="9">
                  <c:v>-6.7204301075268799E-2</c:v>
                </c:pt>
                <c:pt idx="10">
                  <c:v>8.6021505376343996E-2</c:v>
                </c:pt>
                <c:pt idx="11">
                  <c:v>-6.9892473118279494E-2</c:v>
                </c:pt>
                <c:pt idx="12">
                  <c:v>5.1075268817204297E-2</c:v>
                </c:pt>
                <c:pt idx="13">
                  <c:v>0.13440860215053699</c:v>
                </c:pt>
                <c:pt idx="14">
                  <c:v>0.13709677419354799</c:v>
                </c:pt>
                <c:pt idx="15">
                  <c:v>-2.1505376344085999E-2</c:v>
                </c:pt>
                <c:pt idx="16">
                  <c:v>-2.4193548387096701E-2</c:v>
                </c:pt>
                <c:pt idx="17">
                  <c:v>2.6881720430107499E-3</c:v>
                </c:pt>
                <c:pt idx="18">
                  <c:v>-0.104838709677419</c:v>
                </c:pt>
                <c:pt idx="19">
                  <c:v>-0.123655913978494</c:v>
                </c:pt>
                <c:pt idx="20">
                  <c:v>-0.36827956989247301</c:v>
                </c:pt>
                <c:pt idx="21">
                  <c:v>-0.37365591397849401</c:v>
                </c:pt>
                <c:pt idx="22">
                  <c:v>-0.47043010752688103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A05D-47A4-A831-D206444C0C94}"/>
            </c:ext>
          </c:extLst>
        </c:ser>
        <c:ser>
          <c:idx val="20"/>
          <c:order val="20"/>
          <c:tx>
            <c:strRef>
              <c:f>매수후기간별손익증감_PBRPER!$A$22</c:f>
              <c:strCache>
                <c:ptCount val="1"/>
                <c:pt idx="0">
                  <c:v>디스플레이텍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매수후기간별손익증감_PBRPER!$B$22:$X$22</c:f>
              <c:numCache>
                <c:formatCode>General</c:formatCode>
                <c:ptCount val="23"/>
                <c:pt idx="0">
                  <c:v>-3.4934497816593801E-2</c:v>
                </c:pt>
                <c:pt idx="1">
                  <c:v>-0.29257641921397298</c:v>
                </c:pt>
                <c:pt idx="2">
                  <c:v>-0.29694323144104801</c:v>
                </c:pt>
                <c:pt idx="3">
                  <c:v>-0.213100436681222</c:v>
                </c:pt>
                <c:pt idx="4">
                  <c:v>-0.36593886462882003</c:v>
                </c:pt>
                <c:pt idx="5">
                  <c:v>-0.36943231441048002</c:v>
                </c:pt>
                <c:pt idx="6">
                  <c:v>-0.46375545851528299</c:v>
                </c:pt>
                <c:pt idx="7">
                  <c:v>-0.53449781659388595</c:v>
                </c:pt>
                <c:pt idx="8">
                  <c:v>-0.546724890829694</c:v>
                </c:pt>
                <c:pt idx="9">
                  <c:v>-0.62270742358078601</c:v>
                </c:pt>
                <c:pt idx="10">
                  <c:v>-0.611353711790393</c:v>
                </c:pt>
                <c:pt idx="11">
                  <c:v>-0.67161572052401697</c:v>
                </c:pt>
                <c:pt idx="12">
                  <c:v>-0.65982532751091705</c:v>
                </c:pt>
                <c:pt idx="13">
                  <c:v>-0.575545851528384</c:v>
                </c:pt>
                <c:pt idx="14">
                  <c:v>-0.54585152838427897</c:v>
                </c:pt>
                <c:pt idx="15">
                  <c:v>-0.48646288209606903</c:v>
                </c:pt>
                <c:pt idx="16">
                  <c:v>-0.48646288209606903</c:v>
                </c:pt>
                <c:pt idx="17">
                  <c:v>-0.52401746724890796</c:v>
                </c:pt>
                <c:pt idx="18">
                  <c:v>-0.53275109170305601</c:v>
                </c:pt>
                <c:pt idx="19">
                  <c:v>-0.50480349344978104</c:v>
                </c:pt>
                <c:pt idx="20">
                  <c:v>-0.59781659388646202</c:v>
                </c:pt>
                <c:pt idx="21">
                  <c:v>-0.55545851528384205</c:v>
                </c:pt>
                <c:pt idx="22">
                  <c:v>-0.56986899563318705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A05D-47A4-A831-D206444C0C94}"/>
            </c:ext>
          </c:extLst>
        </c:ser>
        <c:ser>
          <c:idx val="21"/>
          <c:order val="21"/>
          <c:tx>
            <c:strRef>
              <c:f>매수후기간별손익증감_PBRPER!$A$23</c:f>
              <c:strCache>
                <c:ptCount val="1"/>
                <c:pt idx="0">
                  <c:v>화진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매수후기간별손익증감_PBRPER!$B$23:$X$23</c:f>
              <c:numCache>
                <c:formatCode>General</c:formatCode>
                <c:ptCount val="23"/>
                <c:pt idx="0">
                  <c:v>-7.86369593709043E-3</c:v>
                </c:pt>
                <c:pt idx="1">
                  <c:v>-0.116644823066841</c:v>
                </c:pt>
                <c:pt idx="2">
                  <c:v>-0.10878112712974999</c:v>
                </c:pt>
                <c:pt idx="3">
                  <c:v>-2.35910878112712E-2</c:v>
                </c:pt>
                <c:pt idx="4">
                  <c:v>-9.1743119266054999E-3</c:v>
                </c:pt>
                <c:pt idx="5">
                  <c:v>3.9318479685452098E-3</c:v>
                </c:pt>
                <c:pt idx="6">
                  <c:v>0.15727391874180799</c:v>
                </c:pt>
                <c:pt idx="7">
                  <c:v>0.127129750982962</c:v>
                </c:pt>
                <c:pt idx="8">
                  <c:v>0.13368283093053701</c:v>
                </c:pt>
                <c:pt idx="9">
                  <c:v>9.3053735255570105E-2</c:v>
                </c:pt>
                <c:pt idx="10">
                  <c:v>0</c:v>
                </c:pt>
                <c:pt idx="11">
                  <c:v>-0.15203145478374799</c:v>
                </c:pt>
                <c:pt idx="12">
                  <c:v>-0.27916120576671</c:v>
                </c:pt>
                <c:pt idx="13">
                  <c:v>-0.17431192660550399</c:v>
                </c:pt>
                <c:pt idx="14">
                  <c:v>-0.13630406290956701</c:v>
                </c:pt>
                <c:pt idx="15">
                  <c:v>-0.144167758846657</c:v>
                </c:pt>
                <c:pt idx="16">
                  <c:v>-0.19921363040629</c:v>
                </c:pt>
                <c:pt idx="17">
                  <c:v>-0.134993446920052</c:v>
                </c:pt>
                <c:pt idx="18">
                  <c:v>-0.20314547837483601</c:v>
                </c:pt>
                <c:pt idx="19">
                  <c:v>-0.28309305373525501</c:v>
                </c:pt>
                <c:pt idx="20">
                  <c:v>-0.37090432503276499</c:v>
                </c:pt>
                <c:pt idx="21">
                  <c:v>-0.350589777195281</c:v>
                </c:pt>
                <c:pt idx="22">
                  <c:v>-0.37876802096985501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A05D-47A4-A831-D206444C0C94}"/>
            </c:ext>
          </c:extLst>
        </c:ser>
        <c:ser>
          <c:idx val="22"/>
          <c:order val="22"/>
          <c:tx>
            <c:strRef>
              <c:f>매수후기간별손익증감_PBRPER!$A$24</c:f>
              <c:strCache>
                <c:ptCount val="1"/>
                <c:pt idx="0">
                  <c:v>대림제지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매수후기간별손익증감_PBRPER!$B$24:$X$24</c:f>
              <c:numCache>
                <c:formatCode>General</c:formatCode>
                <c:ptCount val="23"/>
                <c:pt idx="0">
                  <c:v>0</c:v>
                </c:pt>
                <c:pt idx="1">
                  <c:v>-5.1820728291316502E-2</c:v>
                </c:pt>
                <c:pt idx="2">
                  <c:v>-8.4033613445378103E-2</c:v>
                </c:pt>
                <c:pt idx="3">
                  <c:v>-7.42296918767507E-2</c:v>
                </c:pt>
                <c:pt idx="4">
                  <c:v>0.103641456582633</c:v>
                </c:pt>
                <c:pt idx="5">
                  <c:v>0.15686274509803899</c:v>
                </c:pt>
                <c:pt idx="6">
                  <c:v>0.123249299719887</c:v>
                </c:pt>
                <c:pt idx="7">
                  <c:v>0.224089635854341</c:v>
                </c:pt>
                <c:pt idx="8">
                  <c:v>0.65266106442576999</c:v>
                </c:pt>
                <c:pt idx="9">
                  <c:v>0.397759103641456</c:v>
                </c:pt>
                <c:pt idx="10">
                  <c:v>0.49859943977590998</c:v>
                </c:pt>
                <c:pt idx="11">
                  <c:v>0.33613445378151202</c:v>
                </c:pt>
                <c:pt idx="12">
                  <c:v>0.42016806722688999</c:v>
                </c:pt>
                <c:pt idx="13">
                  <c:v>0.25490196078431299</c:v>
                </c:pt>
                <c:pt idx="14">
                  <c:v>0.149859943977591</c:v>
                </c:pt>
                <c:pt idx="15">
                  <c:v>0.25490196078431299</c:v>
                </c:pt>
                <c:pt idx="16">
                  <c:v>0.35574229691876702</c:v>
                </c:pt>
                <c:pt idx="17">
                  <c:v>0.57983193277310896</c:v>
                </c:pt>
                <c:pt idx="18">
                  <c:v>0.43137254901960698</c:v>
                </c:pt>
                <c:pt idx="19">
                  <c:v>0.31372549019607798</c:v>
                </c:pt>
                <c:pt idx="20">
                  <c:v>0.40616246498599401</c:v>
                </c:pt>
                <c:pt idx="21">
                  <c:v>0.34033613445378103</c:v>
                </c:pt>
                <c:pt idx="22">
                  <c:v>0.13445378151260501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A05D-47A4-A831-D206444C0C94}"/>
            </c:ext>
          </c:extLst>
        </c:ser>
        <c:ser>
          <c:idx val="23"/>
          <c:order val="23"/>
          <c:tx>
            <c:strRef>
              <c:f>매수후기간별손익증감_PBRPER!$A$25</c:f>
              <c:strCache>
                <c:ptCount val="1"/>
                <c:pt idx="0">
                  <c:v>고려산업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매수후기간별손익증감_PBRPER!$B$25:$X$25</c:f>
              <c:numCache>
                <c:formatCode>General</c:formatCode>
                <c:ptCount val="23"/>
                <c:pt idx="0">
                  <c:v>-4.3290043290043203E-3</c:v>
                </c:pt>
                <c:pt idx="1">
                  <c:v>-8.6580086580086493E-3</c:v>
                </c:pt>
                <c:pt idx="2">
                  <c:v>-4.3290043290043203E-3</c:v>
                </c:pt>
                <c:pt idx="3">
                  <c:v>6.4935064935064901E-2</c:v>
                </c:pt>
                <c:pt idx="4">
                  <c:v>0.26406926406926401</c:v>
                </c:pt>
                <c:pt idx="5">
                  <c:v>0.25974025974025899</c:v>
                </c:pt>
                <c:pt idx="6">
                  <c:v>0.34199134199134201</c:v>
                </c:pt>
                <c:pt idx="7">
                  <c:v>0.55844155844155796</c:v>
                </c:pt>
                <c:pt idx="8">
                  <c:v>1.6536796536796501</c:v>
                </c:pt>
                <c:pt idx="9">
                  <c:v>1.3419913419913401</c:v>
                </c:pt>
                <c:pt idx="10">
                  <c:v>1.14718614718614</c:v>
                </c:pt>
                <c:pt idx="11">
                  <c:v>1.12121212121212</c:v>
                </c:pt>
                <c:pt idx="12">
                  <c:v>0.80519480519480502</c:v>
                </c:pt>
                <c:pt idx="13">
                  <c:v>0.73593073593073499</c:v>
                </c:pt>
                <c:pt idx="14">
                  <c:v>0.56277056277056203</c:v>
                </c:pt>
                <c:pt idx="15">
                  <c:v>0.94372294372294296</c:v>
                </c:pt>
                <c:pt idx="16">
                  <c:v>0.952380952380952</c:v>
                </c:pt>
                <c:pt idx="17">
                  <c:v>1.2510822510822499</c:v>
                </c:pt>
                <c:pt idx="18">
                  <c:v>1.04329004329004</c:v>
                </c:pt>
                <c:pt idx="19">
                  <c:v>1.2380952380952299</c:v>
                </c:pt>
                <c:pt idx="20">
                  <c:v>1.0173160173160101</c:v>
                </c:pt>
                <c:pt idx="21">
                  <c:v>1.17748917748917</c:v>
                </c:pt>
                <c:pt idx="22">
                  <c:v>0.79220779220779203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A05D-47A4-A831-D206444C0C94}"/>
            </c:ext>
          </c:extLst>
        </c:ser>
        <c:ser>
          <c:idx val="24"/>
          <c:order val="24"/>
          <c:tx>
            <c:strRef>
              <c:f>매수후기간별손익증감_PBRPER!$A$26</c:f>
              <c:strCache>
                <c:ptCount val="1"/>
                <c:pt idx="0">
                  <c:v>이화산업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매수후기간별손익증감_PBRPER!$B$26:$X$26</c:f>
              <c:numCache>
                <c:formatCode>General</c:formatCode>
                <c:ptCount val="23"/>
                <c:pt idx="0">
                  <c:v>-8.2026537997587398E-2</c:v>
                </c:pt>
                <c:pt idx="1">
                  <c:v>-7.2376357056694804E-2</c:v>
                </c:pt>
                <c:pt idx="2">
                  <c:v>-2.8950542822677901E-2</c:v>
                </c:pt>
                <c:pt idx="3">
                  <c:v>9.7708082026537996E-2</c:v>
                </c:pt>
                <c:pt idx="4">
                  <c:v>0.20024125452352201</c:v>
                </c:pt>
                <c:pt idx="5">
                  <c:v>0.29674306393244798</c:v>
                </c:pt>
                <c:pt idx="6">
                  <c:v>0.70084439083232797</c:v>
                </c:pt>
                <c:pt idx="7">
                  <c:v>1.2195416164052999</c:v>
                </c:pt>
                <c:pt idx="8">
                  <c:v>1.0747889022919099</c:v>
                </c:pt>
                <c:pt idx="9">
                  <c:v>1.5271411338962599</c:v>
                </c:pt>
                <c:pt idx="10">
                  <c:v>1.2919179734620001</c:v>
                </c:pt>
                <c:pt idx="11">
                  <c:v>1.3281061519903401</c:v>
                </c:pt>
                <c:pt idx="12">
                  <c:v>1.03256936067551</c:v>
                </c:pt>
                <c:pt idx="13">
                  <c:v>0.80940892641736994</c:v>
                </c:pt>
                <c:pt idx="14">
                  <c:v>0.64053075995174902</c:v>
                </c:pt>
                <c:pt idx="15">
                  <c:v>1.13510253317249</c:v>
                </c:pt>
                <c:pt idx="16">
                  <c:v>2.2086851628468001</c:v>
                </c:pt>
                <c:pt idx="17">
                  <c:v>2.7454764776839502</c:v>
                </c:pt>
                <c:pt idx="18">
                  <c:v>2.3172496984318398</c:v>
                </c:pt>
                <c:pt idx="19">
                  <c:v>2.1664656212303899</c:v>
                </c:pt>
                <c:pt idx="20">
                  <c:v>2.1242460796139899</c:v>
                </c:pt>
                <c:pt idx="21">
                  <c:v>2.18455971049457</c:v>
                </c:pt>
                <c:pt idx="22">
                  <c:v>1.5211097708082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A05D-47A4-A831-D206444C0C94}"/>
            </c:ext>
          </c:extLst>
        </c:ser>
        <c:ser>
          <c:idx val="25"/>
          <c:order val="25"/>
          <c:tx>
            <c:strRef>
              <c:f>매수후기간별손익증감_PBRPER!$A$27</c:f>
              <c:strCache>
                <c:ptCount val="1"/>
                <c:pt idx="0">
                  <c:v>유니퀘스트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매수후기간별손익증감_PBRPER!$B$27:$X$27</c:f>
              <c:numCache>
                <c:formatCode>General</c:formatCode>
                <c:ptCount val="23"/>
                <c:pt idx="0">
                  <c:v>9.1872791519434602E-2</c:v>
                </c:pt>
                <c:pt idx="1">
                  <c:v>-3.53356890459363E-3</c:v>
                </c:pt>
                <c:pt idx="2">
                  <c:v>-3.53356890459363E-3</c:v>
                </c:pt>
                <c:pt idx="3">
                  <c:v>0.17667844522968101</c:v>
                </c:pt>
                <c:pt idx="4">
                  <c:v>4.9469964664310903E-2</c:v>
                </c:pt>
                <c:pt idx="5">
                  <c:v>1.7667844522968199E-2</c:v>
                </c:pt>
                <c:pt idx="6">
                  <c:v>-2.8268551236749099E-2</c:v>
                </c:pt>
                <c:pt idx="7">
                  <c:v>-0.13074204946996401</c:v>
                </c:pt>
                <c:pt idx="8">
                  <c:v>-0.23674911660777301</c:v>
                </c:pt>
                <c:pt idx="9">
                  <c:v>-0.40494699646643101</c:v>
                </c:pt>
                <c:pt idx="10">
                  <c:v>-0.31660777385159</c:v>
                </c:pt>
                <c:pt idx="11">
                  <c:v>-0.46643109540636002</c:v>
                </c:pt>
                <c:pt idx="12">
                  <c:v>-0.435335689045936</c:v>
                </c:pt>
                <c:pt idx="13">
                  <c:v>-0.39646643109540602</c:v>
                </c:pt>
                <c:pt idx="14">
                  <c:v>-0.31519434628975201</c:v>
                </c:pt>
                <c:pt idx="15">
                  <c:v>-0.19434628975265</c:v>
                </c:pt>
                <c:pt idx="16">
                  <c:v>-0.56607773851590104</c:v>
                </c:pt>
                <c:pt idx="17">
                  <c:v>-0.58869257950529996</c:v>
                </c:pt>
                <c:pt idx="18">
                  <c:v>-0.62261484098939901</c:v>
                </c:pt>
                <c:pt idx="19">
                  <c:v>-0.69823321554770301</c:v>
                </c:pt>
                <c:pt idx="20">
                  <c:v>-0.71024734982332105</c:v>
                </c:pt>
                <c:pt idx="21">
                  <c:v>-0.72049469964664303</c:v>
                </c:pt>
                <c:pt idx="22">
                  <c:v>-0.74628975265017605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A05D-47A4-A831-D206444C0C94}"/>
            </c:ext>
          </c:extLst>
        </c:ser>
        <c:ser>
          <c:idx val="26"/>
          <c:order val="26"/>
          <c:tx>
            <c:strRef>
              <c:f>매수후기간별손익증감_PBRPER!$A$28</c:f>
              <c:strCache>
                <c:ptCount val="1"/>
                <c:pt idx="0">
                  <c:v>세아특수강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매수후기간별손익증감_PBRPER!$B$28:$X$28</c:f>
              <c:numCache>
                <c:formatCode>General</c:formatCode>
                <c:ptCount val="23"/>
                <c:pt idx="0">
                  <c:v>-5.6818181818181802E-2</c:v>
                </c:pt>
                <c:pt idx="1">
                  <c:v>4.54545454545454E-2</c:v>
                </c:pt>
                <c:pt idx="2">
                  <c:v>-3.7878787878787802E-3</c:v>
                </c:pt>
                <c:pt idx="3">
                  <c:v>2.4621212121212099E-2</c:v>
                </c:pt>
                <c:pt idx="4">
                  <c:v>-6.8181818181818094E-2</c:v>
                </c:pt>
                <c:pt idx="5">
                  <c:v>-5.6818181818181802E-3</c:v>
                </c:pt>
                <c:pt idx="6">
                  <c:v>-5.4924242424242403E-2</c:v>
                </c:pt>
                <c:pt idx="7">
                  <c:v>0.109848484848484</c:v>
                </c:pt>
                <c:pt idx="8">
                  <c:v>0.20643939393939301</c:v>
                </c:pt>
                <c:pt idx="9">
                  <c:v>0.125</c:v>
                </c:pt>
                <c:pt idx="10">
                  <c:v>9.2803030303030304E-2</c:v>
                </c:pt>
                <c:pt idx="11">
                  <c:v>4.54545454545454E-2</c:v>
                </c:pt>
                <c:pt idx="12">
                  <c:v>-0.125</c:v>
                </c:pt>
                <c:pt idx="13">
                  <c:v>-9.4696969696969696E-2</c:v>
                </c:pt>
                <c:pt idx="14">
                  <c:v>-0.111742424242424</c:v>
                </c:pt>
                <c:pt idx="15">
                  <c:v>-0.117424242424242</c:v>
                </c:pt>
                <c:pt idx="16">
                  <c:v>-8.1439393939393895E-2</c:v>
                </c:pt>
                <c:pt idx="17">
                  <c:v>-9.4696969696969696E-2</c:v>
                </c:pt>
                <c:pt idx="18">
                  <c:v>-9.6590909090909005E-2</c:v>
                </c:pt>
                <c:pt idx="19">
                  <c:v>-0.19318181818181801</c:v>
                </c:pt>
                <c:pt idx="20">
                  <c:v>-0.234848484848484</c:v>
                </c:pt>
                <c:pt idx="21">
                  <c:v>-0.23863636363636301</c:v>
                </c:pt>
                <c:pt idx="22">
                  <c:v>-0.32007575757575701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A05D-47A4-A831-D206444C0C94}"/>
            </c:ext>
          </c:extLst>
        </c:ser>
        <c:ser>
          <c:idx val="27"/>
          <c:order val="27"/>
          <c:tx>
            <c:strRef>
              <c:f>매수후기간별손익증감_PBRPER!$A$29</c:f>
              <c:strCache>
                <c:ptCount val="1"/>
                <c:pt idx="0">
                  <c:v>티이씨앤코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매수후기간별손익증감_PBRPER!$B$29:$X$29</c:f>
              <c:numCache>
                <c:formatCode>General</c:formatCode>
                <c:ptCount val="23"/>
                <c:pt idx="0">
                  <c:v>4.2105263157894701E-2</c:v>
                </c:pt>
                <c:pt idx="1">
                  <c:v>1.26315789473684E-2</c:v>
                </c:pt>
                <c:pt idx="2">
                  <c:v>-0.13263157894736799</c:v>
                </c:pt>
                <c:pt idx="3">
                  <c:v>-0.21052631578947301</c:v>
                </c:pt>
                <c:pt idx="4">
                  <c:v>-0.39578947368421002</c:v>
                </c:pt>
                <c:pt idx="5">
                  <c:v>-0.51157894736842102</c:v>
                </c:pt>
                <c:pt idx="6">
                  <c:v>-0.41684210526315701</c:v>
                </c:pt>
                <c:pt idx="7">
                  <c:v>-0.42526315789473601</c:v>
                </c:pt>
                <c:pt idx="8">
                  <c:v>-0.42105263157894701</c:v>
                </c:pt>
                <c:pt idx="9">
                  <c:v>-0.57473684210526299</c:v>
                </c:pt>
                <c:pt idx="10">
                  <c:v>-0.41263157894736802</c:v>
                </c:pt>
                <c:pt idx="11">
                  <c:v>-0.39789473684210502</c:v>
                </c:pt>
                <c:pt idx="12">
                  <c:v>4.23157894736842</c:v>
                </c:pt>
                <c:pt idx="13">
                  <c:v>3.2210526315789401</c:v>
                </c:pt>
                <c:pt idx="14">
                  <c:v>2.0736842105263098</c:v>
                </c:pt>
                <c:pt idx="15">
                  <c:v>2.4421052631578899</c:v>
                </c:pt>
                <c:pt idx="16">
                  <c:v>2.4105263157894701</c:v>
                </c:pt>
                <c:pt idx="17">
                  <c:v>2.5157894736842099</c:v>
                </c:pt>
                <c:pt idx="18">
                  <c:v>2.5368421052631498</c:v>
                </c:pt>
                <c:pt idx="19">
                  <c:v>2.4210526315789398</c:v>
                </c:pt>
                <c:pt idx="20">
                  <c:v>3.3368421052631501</c:v>
                </c:pt>
                <c:pt idx="21">
                  <c:v>3.2631578947368398</c:v>
                </c:pt>
                <c:pt idx="22">
                  <c:v>2.7894736842105199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A05D-47A4-A831-D206444C0C94}"/>
            </c:ext>
          </c:extLst>
        </c:ser>
        <c:ser>
          <c:idx val="28"/>
          <c:order val="28"/>
          <c:tx>
            <c:strRef>
              <c:f>매수후기간별손익증감_PBRPER!$A$30</c:f>
              <c:strCache>
                <c:ptCount val="1"/>
                <c:pt idx="0">
                  <c:v>아트라스BX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매수후기간별손익증감_PBRPER!$B$30:$X$30</c:f>
              <c:numCache>
                <c:formatCode>General</c:formatCode>
                <c:ptCount val="23"/>
                <c:pt idx="0">
                  <c:v>-5.2356020942408302E-3</c:v>
                </c:pt>
                <c:pt idx="1">
                  <c:v>5.3664921465968497E-2</c:v>
                </c:pt>
                <c:pt idx="2">
                  <c:v>5.23560209424083E-2</c:v>
                </c:pt>
                <c:pt idx="3">
                  <c:v>9.2931937172774801E-2</c:v>
                </c:pt>
                <c:pt idx="4">
                  <c:v>7.4607329842931905E-2</c:v>
                </c:pt>
                <c:pt idx="5">
                  <c:v>4.97382198952879E-2</c:v>
                </c:pt>
                <c:pt idx="6">
                  <c:v>8.9005235602094196E-2</c:v>
                </c:pt>
                <c:pt idx="7">
                  <c:v>8.5078534031413605E-2</c:v>
                </c:pt>
                <c:pt idx="8">
                  <c:v>8.9005235602094196E-2</c:v>
                </c:pt>
                <c:pt idx="9">
                  <c:v>0.12041884816753901</c:v>
                </c:pt>
                <c:pt idx="10">
                  <c:v>0.19895287958115099</c:v>
                </c:pt>
                <c:pt idx="11">
                  <c:v>8.5078534031413605E-2</c:v>
                </c:pt>
                <c:pt idx="12">
                  <c:v>-1.3089005235602E-2</c:v>
                </c:pt>
                <c:pt idx="13">
                  <c:v>1.04712041884816E-2</c:v>
                </c:pt>
                <c:pt idx="14">
                  <c:v>1.43979057591623E-2</c:v>
                </c:pt>
                <c:pt idx="15">
                  <c:v>0.102094240837696</c:v>
                </c:pt>
                <c:pt idx="16">
                  <c:v>5.6282722513089002E-2</c:v>
                </c:pt>
                <c:pt idx="17">
                  <c:v>0.176701570680628</c:v>
                </c:pt>
                <c:pt idx="18">
                  <c:v>4.3193717277486901E-2</c:v>
                </c:pt>
                <c:pt idx="19">
                  <c:v>4.7120418848167499E-2</c:v>
                </c:pt>
                <c:pt idx="20">
                  <c:v>-9.9476439790575896E-2</c:v>
                </c:pt>
                <c:pt idx="21">
                  <c:v>-6.4136125654450205E-2</c:v>
                </c:pt>
                <c:pt idx="22">
                  <c:v>-4.0575916230366403E-2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A05D-47A4-A831-D206444C0C94}"/>
            </c:ext>
          </c:extLst>
        </c:ser>
        <c:ser>
          <c:idx val="29"/>
          <c:order val="29"/>
          <c:tx>
            <c:strRef>
              <c:f>매수후기간별손익증감_PBRPER!$A$31</c:f>
              <c:strCache>
                <c:ptCount val="1"/>
                <c:pt idx="0">
                  <c:v>지엠비코리아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매수후기간별손익증감_PBRPER!$B$31:$X$31</c:f>
              <c:numCache>
                <c:formatCode>General</c:formatCode>
                <c:ptCount val="23"/>
                <c:pt idx="0">
                  <c:v>7.7205882352941096E-2</c:v>
                </c:pt>
                <c:pt idx="1">
                  <c:v>9.1911764705882304E-2</c:v>
                </c:pt>
                <c:pt idx="2">
                  <c:v>-2.94117647058823E-2</c:v>
                </c:pt>
                <c:pt idx="3">
                  <c:v>2.3284313725490099E-2</c:v>
                </c:pt>
                <c:pt idx="4">
                  <c:v>-5.7598039215686202E-2</c:v>
                </c:pt>
                <c:pt idx="5">
                  <c:v>4.9019607843137202E-3</c:v>
                </c:pt>
                <c:pt idx="6">
                  <c:v>-3.18627450980392E-2</c:v>
                </c:pt>
                <c:pt idx="7">
                  <c:v>-4.5343137254901897E-2</c:v>
                </c:pt>
                <c:pt idx="8">
                  <c:v>8.2107843137254902E-2</c:v>
                </c:pt>
                <c:pt idx="9">
                  <c:v>8.5784313725490204E-3</c:v>
                </c:pt>
                <c:pt idx="10">
                  <c:v>-7.5980392156862697E-2</c:v>
                </c:pt>
                <c:pt idx="11">
                  <c:v>-8.8235294117646995E-2</c:v>
                </c:pt>
                <c:pt idx="12">
                  <c:v>-0.22549019607843099</c:v>
                </c:pt>
                <c:pt idx="13">
                  <c:v>-0.23284313725490099</c:v>
                </c:pt>
                <c:pt idx="14">
                  <c:v>-0.22426470588235201</c:v>
                </c:pt>
                <c:pt idx="15">
                  <c:v>-0.25857843137254899</c:v>
                </c:pt>
                <c:pt idx="16">
                  <c:v>-0.21568627450980299</c:v>
                </c:pt>
                <c:pt idx="17">
                  <c:v>-0.18014705882352899</c:v>
                </c:pt>
                <c:pt idx="18">
                  <c:v>-0.197303921568627</c:v>
                </c:pt>
                <c:pt idx="19">
                  <c:v>-0.27573529411764702</c:v>
                </c:pt>
                <c:pt idx="20">
                  <c:v>-0.31862745098039202</c:v>
                </c:pt>
                <c:pt idx="21">
                  <c:v>-0.34558823529411697</c:v>
                </c:pt>
                <c:pt idx="22">
                  <c:v>-0.33455882352941102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A05D-47A4-A831-D206444C0C94}"/>
            </c:ext>
          </c:extLst>
        </c:ser>
        <c:ser>
          <c:idx val="30"/>
          <c:order val="30"/>
          <c:tx>
            <c:strRef>
              <c:f>매수후기간별손익증감_PBRPER!$A$32</c:f>
              <c:strCache>
                <c:ptCount val="1"/>
                <c:pt idx="0">
                  <c:v>골프존유원홀딩스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매수후기간별손익증감_PBRPER!$B$32:$X$32</c:f>
              <c:numCache>
                <c:formatCode>General</c:formatCode>
                <c:ptCount val="23"/>
                <c:pt idx="0">
                  <c:v>1.9753086419752999E-2</c:v>
                </c:pt>
                <c:pt idx="1">
                  <c:v>1.23456790123456E-2</c:v>
                </c:pt>
                <c:pt idx="2">
                  <c:v>-2.96296296296296E-2</c:v>
                </c:pt>
                <c:pt idx="3">
                  <c:v>-0.17777777777777701</c:v>
                </c:pt>
                <c:pt idx="4">
                  <c:v>-1.48148148148148E-2</c:v>
                </c:pt>
                <c:pt idx="5">
                  <c:v>-3.7037037037037E-2</c:v>
                </c:pt>
                <c:pt idx="6">
                  <c:v>4.9382716049382698E-3</c:v>
                </c:pt>
                <c:pt idx="7">
                  <c:v>-2.4691358024691301E-3</c:v>
                </c:pt>
                <c:pt idx="8">
                  <c:v>4.69135802469135E-2</c:v>
                </c:pt>
                <c:pt idx="9">
                  <c:v>0.14320987654320899</c:v>
                </c:pt>
                <c:pt idx="10">
                  <c:v>0.29135802469135802</c:v>
                </c:pt>
                <c:pt idx="11">
                  <c:v>0.27901234567901201</c:v>
                </c:pt>
                <c:pt idx="12">
                  <c:v>0.30123456790123398</c:v>
                </c:pt>
                <c:pt idx="13">
                  <c:v>0.26419753086419701</c:v>
                </c:pt>
                <c:pt idx="14">
                  <c:v>0.22469135802469101</c:v>
                </c:pt>
                <c:pt idx="15">
                  <c:v>0.27407407407407403</c:v>
                </c:pt>
                <c:pt idx="16">
                  <c:v>0.47654320987654297</c:v>
                </c:pt>
                <c:pt idx="17">
                  <c:v>-0.33580246913580197</c:v>
                </c:pt>
                <c:pt idx="18">
                  <c:v>-0.37283950617283901</c:v>
                </c:pt>
                <c:pt idx="19">
                  <c:v>-0.33580246913580197</c:v>
                </c:pt>
                <c:pt idx="20">
                  <c:v>-0.375308641975308</c:v>
                </c:pt>
                <c:pt idx="21">
                  <c:v>-0.41234567901234498</c:v>
                </c:pt>
                <c:pt idx="22">
                  <c:v>-0.59012345679012301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A05D-47A4-A831-D206444C0C94}"/>
            </c:ext>
          </c:extLst>
        </c:ser>
        <c:ser>
          <c:idx val="31"/>
          <c:order val="31"/>
          <c:tx>
            <c:strRef>
              <c:f>매수후기간별손익증감_PBRPER!$A$33</c:f>
              <c:strCache>
                <c:ptCount val="1"/>
                <c:pt idx="0">
                  <c:v>삼성카드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매수후기간별손익증감_PBRPER!$B$33:$X$33</c:f>
              <c:numCache>
                <c:formatCode>General</c:formatCode>
                <c:ptCount val="23"/>
                <c:pt idx="0">
                  <c:v>-5.2030456852791798E-2</c:v>
                </c:pt>
                <c:pt idx="1">
                  <c:v>-9.39086294416243E-2</c:v>
                </c:pt>
                <c:pt idx="2">
                  <c:v>-0.10659898477157299</c:v>
                </c:pt>
                <c:pt idx="3">
                  <c:v>-0.15228426395938999</c:v>
                </c:pt>
                <c:pt idx="4">
                  <c:v>-0.15989847715736</c:v>
                </c:pt>
                <c:pt idx="5">
                  <c:v>-0.109137055837563</c:v>
                </c:pt>
                <c:pt idx="6">
                  <c:v>-2.1573604060913701E-2</c:v>
                </c:pt>
                <c:pt idx="7">
                  <c:v>4.3147208121827402E-2</c:v>
                </c:pt>
                <c:pt idx="8">
                  <c:v>7.8680203045685196E-2</c:v>
                </c:pt>
                <c:pt idx="9">
                  <c:v>0.20304568527918701</c:v>
                </c:pt>
                <c:pt idx="10">
                  <c:v>0.24111675126903501</c:v>
                </c:pt>
                <c:pt idx="11">
                  <c:v>0.218274111675126</c:v>
                </c:pt>
                <c:pt idx="12">
                  <c:v>0.20050761421319699</c:v>
                </c:pt>
                <c:pt idx="13">
                  <c:v>0.153553299492385</c:v>
                </c:pt>
                <c:pt idx="14">
                  <c:v>3.4263959390862901E-2</c:v>
                </c:pt>
                <c:pt idx="15">
                  <c:v>-5.5837563451776602E-2</c:v>
                </c:pt>
                <c:pt idx="16">
                  <c:v>-3.9340101522842598E-2</c:v>
                </c:pt>
                <c:pt idx="17">
                  <c:v>3.5532994923857801E-2</c:v>
                </c:pt>
                <c:pt idx="18">
                  <c:v>7.1065989847715699E-2</c:v>
                </c:pt>
                <c:pt idx="19">
                  <c:v>3.6802030456852701E-2</c:v>
                </c:pt>
                <c:pt idx="20">
                  <c:v>-1.01522842639593E-2</c:v>
                </c:pt>
                <c:pt idx="21">
                  <c:v>3.6802030456852701E-2</c:v>
                </c:pt>
                <c:pt idx="22">
                  <c:v>-0.12436548223350199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A05D-47A4-A831-D206444C0C94}"/>
            </c:ext>
          </c:extLst>
        </c:ser>
        <c:ser>
          <c:idx val="32"/>
          <c:order val="32"/>
          <c:tx>
            <c:strRef>
              <c:f>매수후기간별손익증감_PBRPER!$A$34</c:f>
              <c:strCache>
                <c:ptCount val="1"/>
                <c:pt idx="0">
                  <c:v>디와이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매수후기간별손익증감_PBRPER!$B$34:$X$34</c:f>
              <c:numCache>
                <c:formatCode>General</c:formatCode>
                <c:ptCount val="23"/>
                <c:pt idx="0">
                  <c:v>-8.2352941176470504E-2</c:v>
                </c:pt>
                <c:pt idx="1">
                  <c:v>-0.168627450980392</c:v>
                </c:pt>
                <c:pt idx="2">
                  <c:v>-0.16078431372549001</c:v>
                </c:pt>
                <c:pt idx="3">
                  <c:v>-0.133333333333333</c:v>
                </c:pt>
                <c:pt idx="4">
                  <c:v>-0.19607843137254899</c:v>
                </c:pt>
                <c:pt idx="5">
                  <c:v>-0.2</c:v>
                </c:pt>
                <c:pt idx="6">
                  <c:v>-0.24392156862744999</c:v>
                </c:pt>
                <c:pt idx="7">
                  <c:v>-0.21176470588235199</c:v>
                </c:pt>
                <c:pt idx="8">
                  <c:v>-0.2</c:v>
                </c:pt>
                <c:pt idx="9">
                  <c:v>-0.26823529411764702</c:v>
                </c:pt>
                <c:pt idx="10">
                  <c:v>-0.30901960784313698</c:v>
                </c:pt>
                <c:pt idx="11">
                  <c:v>-0.34588235294117597</c:v>
                </c:pt>
                <c:pt idx="12">
                  <c:v>-0.39450980392156798</c:v>
                </c:pt>
                <c:pt idx="13">
                  <c:v>-0.40705882352941097</c:v>
                </c:pt>
                <c:pt idx="14">
                  <c:v>-0.40705882352941097</c:v>
                </c:pt>
                <c:pt idx="15">
                  <c:v>-0.46117647058823502</c:v>
                </c:pt>
                <c:pt idx="16">
                  <c:v>-0.461960784313725</c:v>
                </c:pt>
                <c:pt idx="17">
                  <c:v>-0.36392156862745001</c:v>
                </c:pt>
                <c:pt idx="18">
                  <c:v>-0.35607843137254902</c:v>
                </c:pt>
                <c:pt idx="19">
                  <c:v>-0.50431372549019604</c:v>
                </c:pt>
                <c:pt idx="20">
                  <c:v>-0.50745098039215597</c:v>
                </c:pt>
                <c:pt idx="21">
                  <c:v>-0.474509803921568</c:v>
                </c:pt>
                <c:pt idx="22">
                  <c:v>-0.56392156862745102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A05D-47A4-A831-D206444C0C94}"/>
            </c:ext>
          </c:extLst>
        </c:ser>
        <c:ser>
          <c:idx val="33"/>
          <c:order val="33"/>
          <c:tx>
            <c:strRef>
              <c:f>매수후기간별손익증감_PBRPER!$A$35</c:f>
              <c:strCache>
                <c:ptCount val="1"/>
                <c:pt idx="0">
                  <c:v>신대양제지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매수후기간별손익증감_PBRPER!$B$35:$X$35</c:f>
              <c:numCache>
                <c:formatCode>General</c:formatCode>
                <c:ptCount val="23"/>
                <c:pt idx="0">
                  <c:v>0.13953488372093001</c:v>
                </c:pt>
                <c:pt idx="1">
                  <c:v>0.21860465116278999</c:v>
                </c:pt>
                <c:pt idx="2">
                  <c:v>9.7674418604651106E-2</c:v>
                </c:pt>
                <c:pt idx="3">
                  <c:v>0.2</c:v>
                </c:pt>
                <c:pt idx="4">
                  <c:v>0.30465116279069698</c:v>
                </c:pt>
                <c:pt idx="5">
                  <c:v>0.251162790697674</c:v>
                </c:pt>
                <c:pt idx="6">
                  <c:v>0.20465116279069701</c:v>
                </c:pt>
                <c:pt idx="7">
                  <c:v>0.30465116279069698</c:v>
                </c:pt>
                <c:pt idx="8">
                  <c:v>0.59302325581395299</c:v>
                </c:pt>
                <c:pt idx="9">
                  <c:v>0.63488372093023204</c:v>
                </c:pt>
                <c:pt idx="10">
                  <c:v>0.69767441860465096</c:v>
                </c:pt>
                <c:pt idx="11">
                  <c:v>0.62093023255813895</c:v>
                </c:pt>
                <c:pt idx="12">
                  <c:v>0.60930232558139497</c:v>
                </c:pt>
                <c:pt idx="13">
                  <c:v>0.502325581395348</c:v>
                </c:pt>
                <c:pt idx="14">
                  <c:v>0.52558139534883697</c:v>
                </c:pt>
                <c:pt idx="15">
                  <c:v>0.57441860465116201</c:v>
                </c:pt>
                <c:pt idx="16">
                  <c:v>0.65116279069767402</c:v>
                </c:pt>
                <c:pt idx="17">
                  <c:v>1.00697674418604</c:v>
                </c:pt>
                <c:pt idx="18">
                  <c:v>0.92093023255813899</c:v>
                </c:pt>
                <c:pt idx="19">
                  <c:v>0.74418604651162701</c:v>
                </c:pt>
                <c:pt idx="20">
                  <c:v>0.64418604651162703</c:v>
                </c:pt>
                <c:pt idx="21">
                  <c:v>0.49069767441860401</c:v>
                </c:pt>
                <c:pt idx="22">
                  <c:v>0.31162790697674397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A05D-47A4-A831-D206444C0C94}"/>
            </c:ext>
          </c:extLst>
        </c:ser>
        <c:ser>
          <c:idx val="34"/>
          <c:order val="34"/>
          <c:tx>
            <c:strRef>
              <c:f>매수후기간별손익증감_PBRPER!$A$36</c:f>
              <c:strCache>
                <c:ptCount val="1"/>
                <c:pt idx="0">
                  <c:v>인팩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매수후기간별손익증감_PBRPER!$B$36:$X$36</c:f>
              <c:numCache>
                <c:formatCode>General</c:formatCode>
                <c:ptCount val="23"/>
                <c:pt idx="0">
                  <c:v>-8.16326530612244E-2</c:v>
                </c:pt>
                <c:pt idx="1">
                  <c:v>0.178107606679035</c:v>
                </c:pt>
                <c:pt idx="2">
                  <c:v>0.129870129870129</c:v>
                </c:pt>
                <c:pt idx="3">
                  <c:v>0.41929499072356202</c:v>
                </c:pt>
                <c:pt idx="4">
                  <c:v>0.41372912801484202</c:v>
                </c:pt>
                <c:pt idx="5">
                  <c:v>0.53432282003710496</c:v>
                </c:pt>
                <c:pt idx="6">
                  <c:v>0.80890538033395099</c:v>
                </c:pt>
                <c:pt idx="7">
                  <c:v>0.74582560296846001</c:v>
                </c:pt>
                <c:pt idx="8">
                  <c:v>0.79962894248608496</c:v>
                </c:pt>
                <c:pt idx="9">
                  <c:v>0.87384044526901605</c:v>
                </c:pt>
                <c:pt idx="10">
                  <c:v>0.94805194805194803</c:v>
                </c:pt>
                <c:pt idx="11">
                  <c:v>0.56400742115027802</c:v>
                </c:pt>
                <c:pt idx="12">
                  <c:v>0.38961038961038902</c:v>
                </c:pt>
                <c:pt idx="13">
                  <c:v>0.42671614100185501</c:v>
                </c:pt>
                <c:pt idx="14">
                  <c:v>0.36363636363636298</c:v>
                </c:pt>
                <c:pt idx="15">
                  <c:v>0.29313543599257802</c:v>
                </c:pt>
                <c:pt idx="16">
                  <c:v>0.46938775510204001</c:v>
                </c:pt>
                <c:pt idx="17">
                  <c:v>0.58070500927643698</c:v>
                </c:pt>
                <c:pt idx="18">
                  <c:v>0.439703153988868</c:v>
                </c:pt>
                <c:pt idx="19">
                  <c:v>0.105751391465677</c:v>
                </c:pt>
                <c:pt idx="20">
                  <c:v>3.8961038961038898E-2</c:v>
                </c:pt>
                <c:pt idx="21">
                  <c:v>0.111317254174397</c:v>
                </c:pt>
                <c:pt idx="22">
                  <c:v>0.122448979591836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A05D-47A4-A831-D206444C0C94}"/>
            </c:ext>
          </c:extLst>
        </c:ser>
        <c:ser>
          <c:idx val="35"/>
          <c:order val="35"/>
          <c:tx>
            <c:strRef>
              <c:f>매수후기간별손익증감_PBRPER!$A$37</c:f>
              <c:strCache>
                <c:ptCount val="1"/>
                <c:pt idx="0">
                  <c:v>유니크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매수후기간별손익증감_PBRPER!$B$37:$X$37</c:f>
              <c:numCache>
                <c:formatCode>General</c:formatCode>
                <c:ptCount val="23"/>
                <c:pt idx="0">
                  <c:v>7.9896907216494797E-2</c:v>
                </c:pt>
                <c:pt idx="1">
                  <c:v>0.19072164948453599</c:v>
                </c:pt>
                <c:pt idx="2">
                  <c:v>0.17525773195876199</c:v>
                </c:pt>
                <c:pt idx="3">
                  <c:v>0.19072164948453599</c:v>
                </c:pt>
                <c:pt idx="4">
                  <c:v>0.402061855670103</c:v>
                </c:pt>
                <c:pt idx="5">
                  <c:v>0.402061855670103</c:v>
                </c:pt>
                <c:pt idx="6">
                  <c:v>0.536082474226804</c:v>
                </c:pt>
                <c:pt idx="7">
                  <c:v>0.69072164948453596</c:v>
                </c:pt>
                <c:pt idx="8">
                  <c:v>0.74484536082474195</c:v>
                </c:pt>
                <c:pt idx="9">
                  <c:v>0.59278350515463896</c:v>
                </c:pt>
                <c:pt idx="10">
                  <c:v>0.65463917525773196</c:v>
                </c:pt>
                <c:pt idx="11">
                  <c:v>0.60567010309278302</c:v>
                </c:pt>
                <c:pt idx="12">
                  <c:v>0.34020618556700999</c:v>
                </c:pt>
                <c:pt idx="13">
                  <c:v>0.22164948453608199</c:v>
                </c:pt>
                <c:pt idx="14">
                  <c:v>0.161082474226804</c:v>
                </c:pt>
                <c:pt idx="15">
                  <c:v>0.105670103092783</c:v>
                </c:pt>
                <c:pt idx="16">
                  <c:v>0.152061855670103</c:v>
                </c:pt>
                <c:pt idx="17">
                  <c:v>7.6030927835051498E-2</c:v>
                </c:pt>
                <c:pt idx="18">
                  <c:v>0.198453608247422</c:v>
                </c:pt>
                <c:pt idx="19">
                  <c:v>0.15077319587628801</c:v>
                </c:pt>
                <c:pt idx="20">
                  <c:v>-5.1546391752577301E-3</c:v>
                </c:pt>
                <c:pt idx="21">
                  <c:v>-2.3195876288659701E-2</c:v>
                </c:pt>
                <c:pt idx="22">
                  <c:v>-0.14175257731958699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A05D-47A4-A831-D206444C0C94}"/>
            </c:ext>
          </c:extLst>
        </c:ser>
        <c:ser>
          <c:idx val="36"/>
          <c:order val="36"/>
          <c:tx>
            <c:strRef>
              <c:f>매수후기간별손익증감_PBRPER!$A$38</c:f>
              <c:strCache>
                <c:ptCount val="1"/>
                <c:pt idx="0">
                  <c:v>대창단조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매수후기간별손익증감_PBRPER!$B$38:$X$38</c:f>
              <c:numCache>
                <c:formatCode>General</c:formatCode>
                <c:ptCount val="23"/>
                <c:pt idx="0">
                  <c:v>-4.9049049049048998E-2</c:v>
                </c:pt>
                <c:pt idx="1">
                  <c:v>-3.7037037037037E-2</c:v>
                </c:pt>
                <c:pt idx="2">
                  <c:v>-6.1061061061061003E-2</c:v>
                </c:pt>
                <c:pt idx="3">
                  <c:v>-5.2052052052052003E-2</c:v>
                </c:pt>
                <c:pt idx="4">
                  <c:v>0.119119119119119</c:v>
                </c:pt>
                <c:pt idx="5">
                  <c:v>-2.2022022022022001E-2</c:v>
                </c:pt>
                <c:pt idx="6">
                  <c:v>6.3063063063063002E-2</c:v>
                </c:pt>
                <c:pt idx="7">
                  <c:v>-1.0010010010009999E-3</c:v>
                </c:pt>
                <c:pt idx="8">
                  <c:v>5.9059059059058998E-2</c:v>
                </c:pt>
                <c:pt idx="9">
                  <c:v>5.1051051051050997E-2</c:v>
                </c:pt>
                <c:pt idx="10">
                  <c:v>-2.3023023023023E-2</c:v>
                </c:pt>
                <c:pt idx="11">
                  <c:v>-7.8078078078077998E-2</c:v>
                </c:pt>
                <c:pt idx="12">
                  <c:v>-0.14214214214214199</c:v>
                </c:pt>
                <c:pt idx="13">
                  <c:v>-9.2092092092092098E-2</c:v>
                </c:pt>
                <c:pt idx="14">
                  <c:v>-0.162162162162162</c:v>
                </c:pt>
                <c:pt idx="15">
                  <c:v>-0.16916916916916899</c:v>
                </c:pt>
                <c:pt idx="16">
                  <c:v>3.1031031031031001E-2</c:v>
                </c:pt>
                <c:pt idx="17">
                  <c:v>5.1051051051050997E-2</c:v>
                </c:pt>
                <c:pt idx="18">
                  <c:v>5.9059059059058998E-2</c:v>
                </c:pt>
                <c:pt idx="19">
                  <c:v>0.105105105105105</c:v>
                </c:pt>
                <c:pt idx="20">
                  <c:v>1.0010010010009999E-3</c:v>
                </c:pt>
                <c:pt idx="21">
                  <c:v>7.007007007007E-3</c:v>
                </c:pt>
                <c:pt idx="22">
                  <c:v>-1.9019019019019E-2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A05D-47A4-A831-D206444C0C94}"/>
            </c:ext>
          </c:extLst>
        </c:ser>
        <c:ser>
          <c:idx val="37"/>
          <c:order val="37"/>
          <c:tx>
            <c:strRef>
              <c:f>매수후기간별손익증감_PBRPER!$A$39</c:f>
              <c:strCache>
                <c:ptCount val="1"/>
                <c:pt idx="0">
                  <c:v>한라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매수후기간별손익증감_PBRPER!$B$39:$X$39</c:f>
              <c:numCache>
                <c:formatCode>General</c:formatCode>
                <c:ptCount val="23"/>
                <c:pt idx="0">
                  <c:v>-5.7943925233644798E-2</c:v>
                </c:pt>
                <c:pt idx="1">
                  <c:v>-9.1588785046728904E-2</c:v>
                </c:pt>
                <c:pt idx="2">
                  <c:v>-7.8504672897196204E-2</c:v>
                </c:pt>
                <c:pt idx="3">
                  <c:v>-7.2897196261682201E-2</c:v>
                </c:pt>
                <c:pt idx="4">
                  <c:v>0.21308411214953199</c:v>
                </c:pt>
                <c:pt idx="5">
                  <c:v>0.40747663551401803</c:v>
                </c:pt>
                <c:pt idx="6">
                  <c:v>0.30654205607476598</c:v>
                </c:pt>
                <c:pt idx="7">
                  <c:v>0.16822429906542</c:v>
                </c:pt>
                <c:pt idx="8">
                  <c:v>0.34953271028037303</c:v>
                </c:pt>
                <c:pt idx="9">
                  <c:v>0.43925233644859801</c:v>
                </c:pt>
                <c:pt idx="10">
                  <c:v>0.26728971962616799</c:v>
                </c:pt>
                <c:pt idx="11">
                  <c:v>0.50841121495327102</c:v>
                </c:pt>
                <c:pt idx="12">
                  <c:v>0.37383177570093401</c:v>
                </c:pt>
                <c:pt idx="13">
                  <c:v>0.108411214953271</c:v>
                </c:pt>
                <c:pt idx="14">
                  <c:v>0.13644859813084101</c:v>
                </c:pt>
                <c:pt idx="15">
                  <c:v>0.121495327102803</c:v>
                </c:pt>
                <c:pt idx="16">
                  <c:v>0.181308411214953</c:v>
                </c:pt>
                <c:pt idx="17">
                  <c:v>0.20560747663551401</c:v>
                </c:pt>
                <c:pt idx="18">
                  <c:v>6.5420560747663503E-2</c:v>
                </c:pt>
                <c:pt idx="19">
                  <c:v>4.4859813084112098E-2</c:v>
                </c:pt>
                <c:pt idx="20">
                  <c:v>-0.10373831775700899</c:v>
                </c:pt>
                <c:pt idx="21">
                  <c:v>-0.14205607476635501</c:v>
                </c:pt>
                <c:pt idx="22">
                  <c:v>-0.27476635514018599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A05D-47A4-A831-D206444C0C94}"/>
            </c:ext>
          </c:extLst>
        </c:ser>
        <c:ser>
          <c:idx val="38"/>
          <c:order val="38"/>
          <c:tx>
            <c:strRef>
              <c:f>매수후기간별손익증감_PBRPER!$A$40</c:f>
              <c:strCache>
                <c:ptCount val="1"/>
                <c:pt idx="0">
                  <c:v>신화인터텍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매수후기간별손익증감_PBRPER!$B$40:$X$40</c:f>
              <c:numCache>
                <c:formatCode>General</c:formatCode>
                <c:ptCount val="23"/>
                <c:pt idx="0">
                  <c:v>-2.8475711892797299E-2</c:v>
                </c:pt>
                <c:pt idx="1">
                  <c:v>-0.14405360134003301</c:v>
                </c:pt>
                <c:pt idx="2">
                  <c:v>-0.12395309882747001</c:v>
                </c:pt>
                <c:pt idx="3">
                  <c:v>-0.107202680067001</c:v>
                </c:pt>
                <c:pt idx="4">
                  <c:v>-1.5075376884422099E-2</c:v>
                </c:pt>
                <c:pt idx="5">
                  <c:v>-3.8525963149078697E-2</c:v>
                </c:pt>
                <c:pt idx="6">
                  <c:v>1.6750418760468999E-3</c:v>
                </c:pt>
                <c:pt idx="7">
                  <c:v>0.222780569514237</c:v>
                </c:pt>
                <c:pt idx="8">
                  <c:v>0.115577889447236</c:v>
                </c:pt>
                <c:pt idx="9">
                  <c:v>-6.7001675041875996E-3</c:v>
                </c:pt>
                <c:pt idx="10">
                  <c:v>-5.52763819095477E-2</c:v>
                </c:pt>
                <c:pt idx="11">
                  <c:v>5.0251256281407001E-3</c:v>
                </c:pt>
                <c:pt idx="12">
                  <c:v>-1.6750418760469E-2</c:v>
                </c:pt>
                <c:pt idx="13">
                  <c:v>1.3400335008375199E-2</c:v>
                </c:pt>
                <c:pt idx="14">
                  <c:v>5.3601340033500797E-2</c:v>
                </c:pt>
                <c:pt idx="15">
                  <c:v>8.2077051926298106E-2</c:v>
                </c:pt>
                <c:pt idx="16">
                  <c:v>0.112227805695142</c:v>
                </c:pt>
                <c:pt idx="17">
                  <c:v>6.1976549413735302E-2</c:v>
                </c:pt>
                <c:pt idx="18">
                  <c:v>0.25795644891122199</c:v>
                </c:pt>
                <c:pt idx="19">
                  <c:v>-3.8525963149078697E-2</c:v>
                </c:pt>
                <c:pt idx="20">
                  <c:v>-7.7051926298157394E-2</c:v>
                </c:pt>
                <c:pt idx="21">
                  <c:v>-9.2127303182579501E-2</c:v>
                </c:pt>
                <c:pt idx="22">
                  <c:v>-0.25125628140703499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A05D-47A4-A831-D206444C0C94}"/>
            </c:ext>
          </c:extLst>
        </c:ser>
        <c:ser>
          <c:idx val="39"/>
          <c:order val="39"/>
          <c:tx>
            <c:strRef>
              <c:f>매수후기간별손익증감_PBRPER!$A$41</c:f>
              <c:strCache>
                <c:ptCount val="1"/>
                <c:pt idx="0">
                  <c:v>웅진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매수후기간별손익증감_PBRPER!$B$41:$X$41</c:f>
              <c:numCache>
                <c:formatCode>General</c:formatCode>
                <c:ptCount val="23"/>
                <c:pt idx="0">
                  <c:v>-0.14428571428571399</c:v>
                </c:pt>
                <c:pt idx="1">
                  <c:v>-0.217142857142857</c:v>
                </c:pt>
                <c:pt idx="2">
                  <c:v>1.42857142857142E-2</c:v>
                </c:pt>
                <c:pt idx="3">
                  <c:v>-2.1428571428571401E-2</c:v>
                </c:pt>
                <c:pt idx="4">
                  <c:v>-0.19285714285714201</c:v>
                </c:pt>
                <c:pt idx="5">
                  <c:v>-0.24</c:v>
                </c:pt>
                <c:pt idx="6">
                  <c:v>-0.377142857142857</c:v>
                </c:pt>
                <c:pt idx="7">
                  <c:v>-0.22857142857142801</c:v>
                </c:pt>
                <c:pt idx="8">
                  <c:v>-0.24</c:v>
                </c:pt>
                <c:pt idx="9">
                  <c:v>-0.26428571428571401</c:v>
                </c:pt>
                <c:pt idx="10">
                  <c:v>-0.35285714285714198</c:v>
                </c:pt>
                <c:pt idx="11">
                  <c:v>-0.38714285714285701</c:v>
                </c:pt>
                <c:pt idx="12">
                  <c:v>-0.42571428571428499</c:v>
                </c:pt>
                <c:pt idx="13">
                  <c:v>-0.40571428571428497</c:v>
                </c:pt>
                <c:pt idx="14">
                  <c:v>-0.47571428571428498</c:v>
                </c:pt>
                <c:pt idx="15">
                  <c:v>-0.40714285714285697</c:v>
                </c:pt>
                <c:pt idx="16">
                  <c:v>-0.34571428571428497</c:v>
                </c:pt>
                <c:pt idx="17">
                  <c:v>-0.27285714285714202</c:v>
                </c:pt>
                <c:pt idx="18">
                  <c:v>-0.311428571428571</c:v>
                </c:pt>
                <c:pt idx="19">
                  <c:v>-0.35571428571428498</c:v>
                </c:pt>
                <c:pt idx="20">
                  <c:v>-0.218571428571428</c:v>
                </c:pt>
                <c:pt idx="21">
                  <c:v>-0.104285714285714</c:v>
                </c:pt>
                <c:pt idx="22">
                  <c:v>-0.17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A05D-47A4-A831-D206444C0C94}"/>
            </c:ext>
          </c:extLst>
        </c:ser>
        <c:ser>
          <c:idx val="40"/>
          <c:order val="40"/>
          <c:tx>
            <c:strRef>
              <c:f>매수후기간별손익증감_PBRPER!$A$42</c:f>
              <c:strCache>
                <c:ptCount val="1"/>
                <c:pt idx="0">
                  <c:v>성우하이텍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매수후기간별손익증감_PBRPER!$B$42:$X$42</c:f>
              <c:numCache>
                <c:formatCode>General</c:formatCode>
                <c:ptCount val="23"/>
                <c:pt idx="0">
                  <c:v>0.12956810631229199</c:v>
                </c:pt>
                <c:pt idx="1">
                  <c:v>3.9867109634551402E-2</c:v>
                </c:pt>
                <c:pt idx="2">
                  <c:v>1.66112956810631E-2</c:v>
                </c:pt>
                <c:pt idx="3">
                  <c:v>-1.66112956810631E-2</c:v>
                </c:pt>
                <c:pt idx="4">
                  <c:v>7.3089700996677706E-2</c:v>
                </c:pt>
                <c:pt idx="5">
                  <c:v>0.109634551495016</c:v>
                </c:pt>
                <c:pt idx="6">
                  <c:v>-8.9700996677740799E-2</c:v>
                </c:pt>
                <c:pt idx="7">
                  <c:v>-1.9933554817275701E-2</c:v>
                </c:pt>
                <c:pt idx="8">
                  <c:v>-9.3023255813953404E-2</c:v>
                </c:pt>
                <c:pt idx="9">
                  <c:v>5.6478405315614599E-2</c:v>
                </c:pt>
                <c:pt idx="10">
                  <c:v>0.12956810631229199</c:v>
                </c:pt>
                <c:pt idx="11">
                  <c:v>7.3089700996677706E-2</c:v>
                </c:pt>
                <c:pt idx="12">
                  <c:v>-4.3189368770764097E-2</c:v>
                </c:pt>
                <c:pt idx="13">
                  <c:v>-0.146179401993355</c:v>
                </c:pt>
                <c:pt idx="14">
                  <c:v>-0.172757475083056</c:v>
                </c:pt>
                <c:pt idx="15">
                  <c:v>-0.21262458471760701</c:v>
                </c:pt>
                <c:pt idx="16">
                  <c:v>-0.13953488372093001</c:v>
                </c:pt>
                <c:pt idx="17">
                  <c:v>-0.25913621262458397</c:v>
                </c:pt>
                <c:pt idx="18">
                  <c:v>-0.28571428571428498</c:v>
                </c:pt>
                <c:pt idx="19">
                  <c:v>-0.37342192691029902</c:v>
                </c:pt>
                <c:pt idx="20">
                  <c:v>-0.43388704318936799</c:v>
                </c:pt>
                <c:pt idx="21">
                  <c:v>-0.41528239202657802</c:v>
                </c:pt>
                <c:pt idx="22">
                  <c:v>-0.47774086378737501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A05D-47A4-A831-D206444C0C94}"/>
            </c:ext>
          </c:extLst>
        </c:ser>
        <c:ser>
          <c:idx val="41"/>
          <c:order val="41"/>
          <c:tx>
            <c:strRef>
              <c:f>매수후기간별손익증감_PBRPER!$A$43</c:f>
              <c:strCache>
                <c:ptCount val="1"/>
                <c:pt idx="0">
                  <c:v>제이엠티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매수후기간별손익증감_PBRPER!$B$43:$X$43</c:f>
              <c:numCache>
                <c:formatCode>General</c:formatCode>
                <c:ptCount val="23"/>
                <c:pt idx="0">
                  <c:v>-9.3275488069414297E-2</c:v>
                </c:pt>
                <c:pt idx="1">
                  <c:v>-8.8937093275488002E-2</c:v>
                </c:pt>
                <c:pt idx="2">
                  <c:v>-0.108459869848156</c:v>
                </c:pt>
                <c:pt idx="3">
                  <c:v>-7.3752711496746198E-2</c:v>
                </c:pt>
                <c:pt idx="4">
                  <c:v>4.5553145336225599E-2</c:v>
                </c:pt>
                <c:pt idx="5">
                  <c:v>4.9891540130151797E-2</c:v>
                </c:pt>
                <c:pt idx="6">
                  <c:v>9.9783080260303594E-2</c:v>
                </c:pt>
                <c:pt idx="7">
                  <c:v>0.43383947939262402</c:v>
                </c:pt>
                <c:pt idx="8">
                  <c:v>0.33405639913232099</c:v>
                </c:pt>
                <c:pt idx="9">
                  <c:v>0.37310195227765702</c:v>
                </c:pt>
                <c:pt idx="10">
                  <c:v>3.4707158351409903E-2</c:v>
                </c:pt>
                <c:pt idx="11">
                  <c:v>0.26898047722342699</c:v>
                </c:pt>
                <c:pt idx="12">
                  <c:v>5.8568329718004297E-2</c:v>
                </c:pt>
                <c:pt idx="13">
                  <c:v>-3.0368763557483702E-2</c:v>
                </c:pt>
                <c:pt idx="14">
                  <c:v>-4.3383947939262403E-2</c:v>
                </c:pt>
                <c:pt idx="15">
                  <c:v>0.106290672451193</c:v>
                </c:pt>
                <c:pt idx="16">
                  <c:v>0.18438177874186501</c:v>
                </c:pt>
                <c:pt idx="17">
                  <c:v>0.14533622559652901</c:v>
                </c:pt>
                <c:pt idx="18">
                  <c:v>2.1691973969631198E-3</c:v>
                </c:pt>
                <c:pt idx="19">
                  <c:v>-0.12798264642082399</c:v>
                </c:pt>
                <c:pt idx="20">
                  <c:v>-0.18438177874186501</c:v>
                </c:pt>
                <c:pt idx="21">
                  <c:v>-9.3275488069414297E-2</c:v>
                </c:pt>
                <c:pt idx="22">
                  <c:v>-0.27982646420824298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A05D-47A4-A831-D206444C0C94}"/>
            </c:ext>
          </c:extLst>
        </c:ser>
        <c:ser>
          <c:idx val="42"/>
          <c:order val="42"/>
          <c:tx>
            <c:strRef>
              <c:f>매수후기간별손익증감_PBRPER!$A$44</c:f>
              <c:strCache>
                <c:ptCount val="1"/>
                <c:pt idx="0">
                  <c:v>원일특강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매수후기간별손익증감_PBRPER!$B$44:$X$44</c:f>
              <c:numCache>
                <c:formatCode>General</c:formatCode>
                <c:ptCount val="23"/>
                <c:pt idx="0">
                  <c:v>-7.3863636363636298E-2</c:v>
                </c:pt>
                <c:pt idx="1">
                  <c:v>-0.115056818181818</c:v>
                </c:pt>
                <c:pt idx="2">
                  <c:v>-9.375E-2</c:v>
                </c:pt>
                <c:pt idx="3">
                  <c:v>-8.3806818181818094E-2</c:v>
                </c:pt>
                <c:pt idx="4">
                  <c:v>-3.9772727272727203E-2</c:v>
                </c:pt>
                <c:pt idx="5">
                  <c:v>2.5568181818181799E-2</c:v>
                </c:pt>
                <c:pt idx="6">
                  <c:v>1.5625E-2</c:v>
                </c:pt>
                <c:pt idx="7">
                  <c:v>0.139204545454545</c:v>
                </c:pt>
                <c:pt idx="8">
                  <c:v>0.14772727272727201</c:v>
                </c:pt>
                <c:pt idx="9">
                  <c:v>0.157670454545454</c:v>
                </c:pt>
                <c:pt idx="10">
                  <c:v>0.35369318181818099</c:v>
                </c:pt>
                <c:pt idx="11">
                  <c:v>0.186079545454545</c:v>
                </c:pt>
                <c:pt idx="12">
                  <c:v>0.28409090909090901</c:v>
                </c:pt>
                <c:pt idx="13">
                  <c:v>0.30965909090909</c:v>
                </c:pt>
                <c:pt idx="14">
                  <c:v>0.26988636363636298</c:v>
                </c:pt>
                <c:pt idx="15">
                  <c:v>0.43465909090909</c:v>
                </c:pt>
                <c:pt idx="16">
                  <c:v>0.60511363636363602</c:v>
                </c:pt>
                <c:pt idx="17">
                  <c:v>0.96732954545454497</c:v>
                </c:pt>
                <c:pt idx="18">
                  <c:v>1.03125</c:v>
                </c:pt>
                <c:pt idx="19">
                  <c:v>0.80397727272727204</c:v>
                </c:pt>
                <c:pt idx="20">
                  <c:v>1.0454545454545401</c:v>
                </c:pt>
                <c:pt idx="21">
                  <c:v>1.1732954545454499</c:v>
                </c:pt>
                <c:pt idx="22">
                  <c:v>0.61221590909090895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A05D-47A4-A831-D206444C0C94}"/>
            </c:ext>
          </c:extLst>
        </c:ser>
        <c:ser>
          <c:idx val="43"/>
          <c:order val="43"/>
          <c:tx>
            <c:strRef>
              <c:f>매수후기간별손익증감_PBRPER!$A$45</c:f>
              <c:strCache>
                <c:ptCount val="1"/>
                <c:pt idx="0">
                  <c:v>프로텍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매수후기간별손익증감_PBRPER!$B$45:$X$45</c:f>
              <c:numCache>
                <c:formatCode>General</c:formatCode>
                <c:ptCount val="23"/>
                <c:pt idx="0">
                  <c:v>-9.0155440414507695E-2</c:v>
                </c:pt>
                <c:pt idx="1">
                  <c:v>-0.19378238341968901</c:v>
                </c:pt>
                <c:pt idx="2">
                  <c:v>-0.10880829015544</c:v>
                </c:pt>
                <c:pt idx="3">
                  <c:v>-0.14300518134715001</c:v>
                </c:pt>
                <c:pt idx="4">
                  <c:v>-0.16269430051813399</c:v>
                </c:pt>
                <c:pt idx="5">
                  <c:v>-0.14196891191709801</c:v>
                </c:pt>
                <c:pt idx="6">
                  <c:v>-0.121243523316062</c:v>
                </c:pt>
                <c:pt idx="7">
                  <c:v>-0.124352331606217</c:v>
                </c:pt>
                <c:pt idx="8">
                  <c:v>-7.8756476683937801E-2</c:v>
                </c:pt>
                <c:pt idx="9">
                  <c:v>3.6269430051813399E-2</c:v>
                </c:pt>
                <c:pt idx="10">
                  <c:v>8.2901554404145004E-3</c:v>
                </c:pt>
                <c:pt idx="11">
                  <c:v>-0.122279792746113</c:v>
                </c:pt>
                <c:pt idx="12">
                  <c:v>-0.15440414507771999</c:v>
                </c:pt>
                <c:pt idx="13">
                  <c:v>-6.7357512953367796E-2</c:v>
                </c:pt>
                <c:pt idx="14">
                  <c:v>-9.2227979274611405E-2</c:v>
                </c:pt>
                <c:pt idx="15">
                  <c:v>3.3160621761658002E-2</c:v>
                </c:pt>
                <c:pt idx="16">
                  <c:v>1.24352331606217E-2</c:v>
                </c:pt>
                <c:pt idx="17">
                  <c:v>1.8652849740932599E-2</c:v>
                </c:pt>
                <c:pt idx="18">
                  <c:v>1.03626943005181E-3</c:v>
                </c:pt>
                <c:pt idx="19">
                  <c:v>-5.9067357512953299E-2</c:v>
                </c:pt>
                <c:pt idx="20">
                  <c:v>-0.124352331606217</c:v>
                </c:pt>
                <c:pt idx="21">
                  <c:v>-0.124352331606217</c:v>
                </c:pt>
                <c:pt idx="22">
                  <c:v>-0.119170984455958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A05D-47A4-A831-D206444C0C94}"/>
            </c:ext>
          </c:extLst>
        </c:ser>
        <c:ser>
          <c:idx val="44"/>
          <c:order val="44"/>
          <c:tx>
            <c:strRef>
              <c:f>매수후기간별손익증감_PBRPER!$A$46</c:f>
              <c:strCache>
                <c:ptCount val="1"/>
                <c:pt idx="0">
                  <c:v>한라홀딩스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매수후기간별손익증감_PBRPER!$B$46:$X$46</c:f>
              <c:numCache>
                <c:formatCode>General</c:formatCode>
                <c:ptCount val="23"/>
                <c:pt idx="0">
                  <c:v>4.8872180451127803E-2</c:v>
                </c:pt>
                <c:pt idx="1">
                  <c:v>3.3834586466165398E-2</c:v>
                </c:pt>
                <c:pt idx="2">
                  <c:v>-3.7593984962406E-3</c:v>
                </c:pt>
                <c:pt idx="3">
                  <c:v>-4.5112781954887202E-2</c:v>
                </c:pt>
                <c:pt idx="4">
                  <c:v>4.8872180451127803E-2</c:v>
                </c:pt>
                <c:pt idx="5">
                  <c:v>-9.3984962406015005E-2</c:v>
                </c:pt>
                <c:pt idx="6">
                  <c:v>-9.7744360902255606E-2</c:v>
                </c:pt>
                <c:pt idx="7">
                  <c:v>-4.8872180451127803E-2</c:v>
                </c:pt>
                <c:pt idx="8">
                  <c:v>3.3834586466165398E-2</c:v>
                </c:pt>
                <c:pt idx="9">
                  <c:v>-3.7593984962405999E-2</c:v>
                </c:pt>
                <c:pt idx="10">
                  <c:v>3.00751879699248E-2</c:v>
                </c:pt>
                <c:pt idx="11">
                  <c:v>-0.44887218045112698</c:v>
                </c:pt>
                <c:pt idx="12">
                  <c:v>-0.49849624060150299</c:v>
                </c:pt>
                <c:pt idx="13">
                  <c:v>-0.41729323308270599</c:v>
                </c:pt>
                <c:pt idx="14">
                  <c:v>-0.48045112781954802</c:v>
                </c:pt>
                <c:pt idx="15">
                  <c:v>-0.533834586466165</c:v>
                </c:pt>
                <c:pt idx="16">
                  <c:v>-0.50751879699248104</c:v>
                </c:pt>
                <c:pt idx="17">
                  <c:v>-0.49323308270676602</c:v>
                </c:pt>
                <c:pt idx="18">
                  <c:v>-0.48571428571428499</c:v>
                </c:pt>
                <c:pt idx="19">
                  <c:v>-0.53684210526315701</c:v>
                </c:pt>
                <c:pt idx="20">
                  <c:v>-0.63834586466165399</c:v>
                </c:pt>
                <c:pt idx="21">
                  <c:v>-0.6</c:v>
                </c:pt>
                <c:pt idx="22">
                  <c:v>-0.63609022556390904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C-A05D-47A4-A831-D206444C0C94}"/>
            </c:ext>
          </c:extLst>
        </c:ser>
        <c:ser>
          <c:idx val="45"/>
          <c:order val="45"/>
          <c:tx>
            <c:strRef>
              <c:f>매수후기간별손익증감_PBRPER!$A$47</c:f>
              <c:strCache>
                <c:ptCount val="1"/>
                <c:pt idx="0">
                  <c:v>우리넷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매수후기간별손익증감_PBRPER!$B$47:$X$47</c:f>
              <c:numCache>
                <c:formatCode>General</c:formatCode>
                <c:ptCount val="23"/>
                <c:pt idx="0">
                  <c:v>-1.6556291390728398E-2</c:v>
                </c:pt>
                <c:pt idx="1">
                  <c:v>0.119205298013245</c:v>
                </c:pt>
                <c:pt idx="2">
                  <c:v>0.158940397350993</c:v>
                </c:pt>
                <c:pt idx="3">
                  <c:v>8.9403973509933704E-2</c:v>
                </c:pt>
                <c:pt idx="4">
                  <c:v>0.25496688741721801</c:v>
                </c:pt>
                <c:pt idx="5">
                  <c:v>0.27649006622516498</c:v>
                </c:pt>
                <c:pt idx="6">
                  <c:v>0.73509933774834402</c:v>
                </c:pt>
                <c:pt idx="7">
                  <c:v>0.47847682119205298</c:v>
                </c:pt>
                <c:pt idx="8">
                  <c:v>0.47019867549668798</c:v>
                </c:pt>
                <c:pt idx="9">
                  <c:v>0.26655629139072801</c:v>
                </c:pt>
                <c:pt idx="10">
                  <c:v>0.27152317880794702</c:v>
                </c:pt>
                <c:pt idx="11">
                  <c:v>0.25496688741721801</c:v>
                </c:pt>
                <c:pt idx="12">
                  <c:v>0.221854304635761</c:v>
                </c:pt>
                <c:pt idx="13">
                  <c:v>0.29635761589403897</c:v>
                </c:pt>
                <c:pt idx="14">
                  <c:v>0.25331125827814499</c:v>
                </c:pt>
                <c:pt idx="15">
                  <c:v>0.25993377483443703</c:v>
                </c:pt>
                <c:pt idx="16">
                  <c:v>0.50331125827814505</c:v>
                </c:pt>
                <c:pt idx="17">
                  <c:v>0.57615894039735005</c:v>
                </c:pt>
                <c:pt idx="18">
                  <c:v>0.65894039735099297</c:v>
                </c:pt>
                <c:pt idx="19">
                  <c:v>0.44205298013244998</c:v>
                </c:pt>
                <c:pt idx="20">
                  <c:v>0.42052980132450302</c:v>
                </c:pt>
                <c:pt idx="21">
                  <c:v>0.57615894039735005</c:v>
                </c:pt>
                <c:pt idx="22">
                  <c:v>0.40397350993377401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D-A05D-47A4-A831-D206444C0C94}"/>
            </c:ext>
          </c:extLst>
        </c:ser>
        <c:ser>
          <c:idx val="46"/>
          <c:order val="46"/>
          <c:tx>
            <c:strRef>
              <c:f>매수후기간별손익증감_PBRPER!$A$48</c:f>
              <c:strCache>
                <c:ptCount val="1"/>
                <c:pt idx="0">
                  <c:v>전체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cat>
            <c:strRef>
              <c:f>매수후기간별손익증감_PBRPER!$B$1:$X$1</c:f>
              <c:strCache>
                <c:ptCount val="23"/>
                <c:pt idx="0">
                  <c:v>30일</c:v>
                </c:pt>
                <c:pt idx="1">
                  <c:v>60일</c:v>
                </c:pt>
                <c:pt idx="2">
                  <c:v>90일</c:v>
                </c:pt>
                <c:pt idx="3">
                  <c:v>120일</c:v>
                </c:pt>
                <c:pt idx="4">
                  <c:v>150일</c:v>
                </c:pt>
                <c:pt idx="5">
                  <c:v>180일</c:v>
                </c:pt>
                <c:pt idx="6">
                  <c:v>210일</c:v>
                </c:pt>
                <c:pt idx="7">
                  <c:v>240일</c:v>
                </c:pt>
                <c:pt idx="8">
                  <c:v>270일</c:v>
                </c:pt>
                <c:pt idx="9">
                  <c:v>300일</c:v>
                </c:pt>
                <c:pt idx="10">
                  <c:v>330일</c:v>
                </c:pt>
                <c:pt idx="11">
                  <c:v>360일</c:v>
                </c:pt>
                <c:pt idx="12">
                  <c:v>390일</c:v>
                </c:pt>
                <c:pt idx="13">
                  <c:v>420일</c:v>
                </c:pt>
                <c:pt idx="14">
                  <c:v>450일</c:v>
                </c:pt>
                <c:pt idx="15">
                  <c:v>480일</c:v>
                </c:pt>
                <c:pt idx="16">
                  <c:v>510일</c:v>
                </c:pt>
                <c:pt idx="17">
                  <c:v>540일</c:v>
                </c:pt>
                <c:pt idx="18">
                  <c:v>570일</c:v>
                </c:pt>
                <c:pt idx="19">
                  <c:v>600일</c:v>
                </c:pt>
                <c:pt idx="20">
                  <c:v>630일</c:v>
                </c:pt>
                <c:pt idx="21">
                  <c:v>660일</c:v>
                </c:pt>
                <c:pt idx="22">
                  <c:v>690일</c:v>
                </c:pt>
              </c:strCache>
            </c:strRef>
          </c:cat>
          <c:val>
            <c:numRef>
              <c:f>매수후기간별손익증감_PBRPER!$B$48:$X$48</c:f>
              <c:numCache>
                <c:formatCode>General</c:formatCode>
                <c:ptCount val="23"/>
                <c:pt idx="0">
                  <c:v>-2.8678868591530671E-2</c:v>
                </c:pt>
                <c:pt idx="1">
                  <c:v>-5.6943066176844956E-2</c:v>
                </c:pt>
                <c:pt idx="2">
                  <c:v>-6.7823830408159494E-2</c:v>
                </c:pt>
                <c:pt idx="3">
                  <c:v>2.5136125751743913E-3</c:v>
                </c:pt>
                <c:pt idx="4">
                  <c:v>3.3552169339628346E-2</c:v>
                </c:pt>
                <c:pt idx="5">
                  <c:v>6.982207650558328E-2</c:v>
                </c:pt>
                <c:pt idx="6">
                  <c:v>9.227185984080126E-2</c:v>
                </c:pt>
                <c:pt idx="7">
                  <c:v>0.10522540132594857</c:v>
                </c:pt>
                <c:pt idx="8">
                  <c:v>0.15174424063841388</c:v>
                </c:pt>
                <c:pt idx="9">
                  <c:v>0.14232060578264963</c:v>
                </c:pt>
                <c:pt idx="10">
                  <c:v>0.14540972573275288</c:v>
                </c:pt>
                <c:pt idx="11">
                  <c:v>8.8529278654362997E-2</c:v>
                </c:pt>
                <c:pt idx="12">
                  <c:v>0.1209252480806657</c:v>
                </c:pt>
                <c:pt idx="13">
                  <c:v>0.10578635115576245</c:v>
                </c:pt>
                <c:pt idx="14">
                  <c:v>2.3576859345831522E-2</c:v>
                </c:pt>
                <c:pt idx="15">
                  <c:v>9.6391109177773354E-2</c:v>
                </c:pt>
                <c:pt idx="16">
                  <c:v>0.15264858864920738</c:v>
                </c:pt>
                <c:pt idx="17">
                  <c:v>0.2158617634978553</c:v>
                </c:pt>
                <c:pt idx="18">
                  <c:v>0.16525266739564634</c:v>
                </c:pt>
                <c:pt idx="19">
                  <c:v>6.9462042660860701E-2</c:v>
                </c:pt>
                <c:pt idx="20">
                  <c:v>4.562831314379432E-2</c:v>
                </c:pt>
                <c:pt idx="21">
                  <c:v>8.4426295985774683E-2</c:v>
                </c:pt>
                <c:pt idx="22">
                  <c:v>-3.848693992233123E-2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E-A05D-47A4-A831-D206444C0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0551552"/>
        <c:axId val="280550768"/>
      </c:lineChart>
      <c:catAx>
        <c:axId val="28055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0550768"/>
        <c:crosses val="autoZero"/>
        <c:auto val="1"/>
        <c:lblAlgn val="ctr"/>
        <c:lblOffset val="100"/>
        <c:noMultiLvlLbl val="0"/>
      </c:catAx>
      <c:valAx>
        <c:axId val="28055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0551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5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KTOP30 20131015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매수후기간별손익증감_KTOP30!$B$1:$X$1</c:f>
              <c:numCache>
                <c:formatCode>General</c:formatCode>
                <c:ptCount val="23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630</c:v>
                </c:pt>
                <c:pt idx="21">
                  <c:v>660</c:v>
                </c:pt>
                <c:pt idx="22">
                  <c:v>690</c:v>
                </c:pt>
              </c:numCache>
            </c:numRef>
          </c:cat>
          <c:val>
            <c:numRef>
              <c:f>매수후기간별손익증감_KTOP30!$B$2:$X$2</c:f>
              <c:numCache>
                <c:formatCode>General</c:formatCode>
                <c:ptCount val="23"/>
                <c:pt idx="0">
                  <c:v>-5.0316597823836497E-2</c:v>
                </c:pt>
                <c:pt idx="1">
                  <c:v>-4.2263839675621001E-2</c:v>
                </c:pt>
                <c:pt idx="2">
                  <c:v>-5.4258711659974E-2</c:v>
                </c:pt>
                <c:pt idx="3">
                  <c:v>-6.5303668714059002E-2</c:v>
                </c:pt>
                <c:pt idx="4">
                  <c:v>-9.4893035154894903E-2</c:v>
                </c:pt>
                <c:pt idx="5">
                  <c:v>-3.8550534336738898E-2</c:v>
                </c:pt>
                <c:pt idx="6">
                  <c:v>-5.82511998114148E-2</c:v>
                </c:pt>
                <c:pt idx="7">
                  <c:v>-2.29541018596074E-2</c:v>
                </c:pt>
                <c:pt idx="8">
                  <c:v>-1.6536463080716199E-2</c:v>
                </c:pt>
                <c:pt idx="9">
                  <c:v>2.3828274857954801E-2</c:v>
                </c:pt>
                <c:pt idx="10">
                  <c:v>2.92313038029729E-2</c:v>
                </c:pt>
                <c:pt idx="11">
                  <c:v>-3.4071909948276302E-2</c:v>
                </c:pt>
                <c:pt idx="12">
                  <c:v>-3.5626567244042499E-2</c:v>
                </c:pt>
                <c:pt idx="13">
                  <c:v>-1.4258187994070699E-2</c:v>
                </c:pt>
                <c:pt idx="14">
                  <c:v>-5.1986909753461499E-2</c:v>
                </c:pt>
                <c:pt idx="15">
                  <c:v>-1.44268639752725E-2</c:v>
                </c:pt>
                <c:pt idx="16">
                  <c:v>-1.00398066657171E-2</c:v>
                </c:pt>
                <c:pt idx="17">
                  <c:v>5.2795387314332398E-3</c:v>
                </c:pt>
                <c:pt idx="18">
                  <c:v>-9.1827691582610199E-2</c:v>
                </c:pt>
                <c:pt idx="19">
                  <c:v>-0.13211414535591201</c:v>
                </c:pt>
                <c:pt idx="20">
                  <c:v>-0.148425999781718</c:v>
                </c:pt>
                <c:pt idx="21">
                  <c:v>-0.20185788909972199</c:v>
                </c:pt>
                <c:pt idx="22">
                  <c:v>-0.23352377789530501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B1-4879-BA6A-31E3860C6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9738480"/>
        <c:axId val="279740440"/>
      </c:lineChart>
      <c:catAx>
        <c:axId val="2797384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40440"/>
        <c:crosses val="autoZero"/>
        <c:auto val="1"/>
        <c:lblAlgn val="ctr"/>
        <c:lblOffset val="100"/>
        <c:noMultiLvlLbl val="0"/>
      </c:catAx>
      <c:valAx>
        <c:axId val="27974044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38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KRX IT : 20131015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매수후기간별손익증감_KRX_IT!$A$2</c:f>
              <c:strCache>
                <c:ptCount val="1"/>
                <c:pt idx="0">
                  <c:v>20131015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매수후기간별손익증감_KRX_IT!$B$1:$X$1</c:f>
              <c:numCache>
                <c:formatCode>General</c:formatCode>
                <c:ptCount val="23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630</c:v>
                </c:pt>
                <c:pt idx="21">
                  <c:v>660</c:v>
                </c:pt>
                <c:pt idx="22">
                  <c:v>690</c:v>
                </c:pt>
              </c:numCache>
            </c:numRef>
          </c:cat>
          <c:val>
            <c:numRef>
              <c:f>매수후기간별손익증감_KRX_IT!$B$2:$X$2</c:f>
              <c:numCache>
                <c:formatCode>General</c:formatCode>
                <c:ptCount val="23"/>
                <c:pt idx="0">
                  <c:v>-5.8569605676674602E-2</c:v>
                </c:pt>
                <c:pt idx="1">
                  <c:v>-4.1122223003151701E-2</c:v>
                </c:pt>
                <c:pt idx="2">
                  <c:v>-3.5996912963908598E-2</c:v>
                </c:pt>
                <c:pt idx="3">
                  <c:v>7.5488672535928801E-4</c:v>
                </c:pt>
                <c:pt idx="4">
                  <c:v>2.4923577075498301E-2</c:v>
                </c:pt>
                <c:pt idx="5">
                  <c:v>6.2552966218108894E-2</c:v>
                </c:pt>
                <c:pt idx="6">
                  <c:v>6.8053369824561102E-2</c:v>
                </c:pt>
                <c:pt idx="7">
                  <c:v>8.9128819883146596E-2</c:v>
                </c:pt>
                <c:pt idx="8">
                  <c:v>0.20216159798136599</c:v>
                </c:pt>
                <c:pt idx="9">
                  <c:v>0.27742228694197502</c:v>
                </c:pt>
                <c:pt idx="10">
                  <c:v>0.35646845396479898</c:v>
                </c:pt>
                <c:pt idx="11">
                  <c:v>0.449228388950976</c:v>
                </c:pt>
                <c:pt idx="12">
                  <c:v>0.476320878639863</c:v>
                </c:pt>
                <c:pt idx="13">
                  <c:v>0.53671911870036004</c:v>
                </c:pt>
                <c:pt idx="14">
                  <c:v>0.63350506749663005</c:v>
                </c:pt>
                <c:pt idx="15">
                  <c:v>0.67449404921707001</c:v>
                </c:pt>
                <c:pt idx="16">
                  <c:v>0.65399635855940896</c:v>
                </c:pt>
                <c:pt idx="17">
                  <c:v>0.77440415704483301</c:v>
                </c:pt>
                <c:pt idx="18">
                  <c:v>0.84456640915432102</c:v>
                </c:pt>
                <c:pt idx="19">
                  <c:v>0.88118418325882697</c:v>
                </c:pt>
                <c:pt idx="20">
                  <c:v>1.00953709622737</c:v>
                </c:pt>
                <c:pt idx="21">
                  <c:v>1.0782772253006001</c:v>
                </c:pt>
                <c:pt idx="22">
                  <c:v>0.75622070399068797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CA-4F9A-946D-D69C57564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9735344"/>
        <c:axId val="279738872"/>
      </c:lineChart>
      <c:catAx>
        <c:axId val="2797353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38872"/>
        <c:crosses val="autoZero"/>
        <c:auto val="1"/>
        <c:lblAlgn val="ctr"/>
        <c:lblOffset val="100"/>
        <c:noMultiLvlLbl val="0"/>
      </c:catAx>
      <c:valAx>
        <c:axId val="27973887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35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KRX Health Care</a:t>
            </a:r>
            <a:r>
              <a:rPr lang="en-US" baseline="0"/>
              <a:t> : </a:t>
            </a:r>
            <a:r>
              <a:rPr lang="en-US"/>
              <a:t>20131015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매수후기간별손익증감_KRX_HEALTH_CARE!$A$2</c:f>
              <c:strCache>
                <c:ptCount val="1"/>
                <c:pt idx="0">
                  <c:v>20131015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매수후기간별손익증감_KRX_HEALTH_CARE!$B$1:$X$1</c:f>
              <c:numCache>
                <c:formatCode>General</c:formatCode>
                <c:ptCount val="23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630</c:v>
                </c:pt>
                <c:pt idx="21">
                  <c:v>660</c:v>
                </c:pt>
                <c:pt idx="22">
                  <c:v>690</c:v>
                </c:pt>
              </c:numCache>
            </c:numRef>
          </c:cat>
          <c:val>
            <c:numRef>
              <c:f>매수후기간별손익증감_KRX_HEALTH_CARE!$B$2:$X$2</c:f>
              <c:numCache>
                <c:formatCode>General</c:formatCode>
                <c:ptCount val="23"/>
                <c:pt idx="0">
                  <c:v>-2.64703805921629E-2</c:v>
                </c:pt>
                <c:pt idx="1">
                  <c:v>-4.64791727403863E-2</c:v>
                </c:pt>
                <c:pt idx="2">
                  <c:v>8.7527549337345894E-3</c:v>
                </c:pt>
                <c:pt idx="3">
                  <c:v>2.6962936434327501E-2</c:v>
                </c:pt>
                <c:pt idx="4">
                  <c:v>6.0658689689373803E-2</c:v>
                </c:pt>
                <c:pt idx="5">
                  <c:v>4.7744569102341497E-2</c:v>
                </c:pt>
                <c:pt idx="6">
                  <c:v>0.103042584847332</c:v>
                </c:pt>
                <c:pt idx="7">
                  <c:v>0.13904547876578999</c:v>
                </c:pt>
                <c:pt idx="8">
                  <c:v>0.21413540703425801</c:v>
                </c:pt>
                <c:pt idx="9">
                  <c:v>0.14608306904761201</c:v>
                </c:pt>
                <c:pt idx="10">
                  <c:v>0.213783261646916</c:v>
                </c:pt>
                <c:pt idx="11">
                  <c:v>0.33754458641840901</c:v>
                </c:pt>
                <c:pt idx="12">
                  <c:v>0.40618311020395198</c:v>
                </c:pt>
                <c:pt idx="13">
                  <c:v>0.35603424356353103</c:v>
                </c:pt>
                <c:pt idx="14">
                  <c:v>0.36529428778038298</c:v>
                </c:pt>
                <c:pt idx="15">
                  <c:v>0.45167192269527101</c:v>
                </c:pt>
                <c:pt idx="16">
                  <c:v>0.50588841246295901</c:v>
                </c:pt>
                <c:pt idx="17">
                  <c:v>0.69598576930257305</c:v>
                </c:pt>
                <c:pt idx="18">
                  <c:v>0.780177067456164</c:v>
                </c:pt>
                <c:pt idx="19">
                  <c:v>1.10738380181189</c:v>
                </c:pt>
                <c:pt idx="20">
                  <c:v>1.4922730355925999</c:v>
                </c:pt>
                <c:pt idx="21">
                  <c:v>1.5429971439864401</c:v>
                </c:pt>
                <c:pt idx="22">
                  <c:v>1.06507576730825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C9-45C3-90F3-2CEBE3B67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9736128"/>
        <c:axId val="279733776"/>
      </c:lineChart>
      <c:catAx>
        <c:axId val="2797361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33776"/>
        <c:crosses val="autoZero"/>
        <c:auto val="1"/>
        <c:lblAlgn val="ctr"/>
        <c:lblOffset val="100"/>
        <c:noMultiLvlLbl val="0"/>
      </c:catAx>
      <c:valAx>
        <c:axId val="27973377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3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KRX_Media_Telecom</a:t>
            </a:r>
            <a:r>
              <a:rPr lang="en-US" baseline="0"/>
              <a:t> : </a:t>
            </a:r>
            <a:r>
              <a:rPr lang="en-US"/>
              <a:t>20131015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매수후기간별손익증감_KRX_MEDIA_TELECOM!$A$2</c:f>
              <c:strCache>
                <c:ptCount val="1"/>
                <c:pt idx="0">
                  <c:v>20131015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매수후기간별손익증감_KRX_MEDIA_TELECOM!$B$1:$X$1</c:f>
              <c:numCache>
                <c:formatCode>General</c:formatCode>
                <c:ptCount val="23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630</c:v>
                </c:pt>
                <c:pt idx="21">
                  <c:v>660</c:v>
                </c:pt>
                <c:pt idx="22">
                  <c:v>690</c:v>
                </c:pt>
              </c:numCache>
            </c:numRef>
          </c:cat>
          <c:val>
            <c:numRef>
              <c:f>매수후기간별손익증감_KRX_MEDIA_TELECOM!$B$2:$X$2</c:f>
              <c:numCache>
                <c:formatCode>General</c:formatCode>
                <c:ptCount val="23"/>
                <c:pt idx="0">
                  <c:v>-4.7392290859783904E-3</c:v>
                </c:pt>
                <c:pt idx="1">
                  <c:v>3.4776916160358402E-3</c:v>
                </c:pt>
                <c:pt idx="2">
                  <c:v>4.5708399027821103E-2</c:v>
                </c:pt>
                <c:pt idx="3">
                  <c:v>4.4018374459925798E-2</c:v>
                </c:pt>
                <c:pt idx="4">
                  <c:v>0.133049416850229</c:v>
                </c:pt>
                <c:pt idx="5">
                  <c:v>0.16262719391830499</c:v>
                </c:pt>
                <c:pt idx="6">
                  <c:v>0.196843864336847</c:v>
                </c:pt>
                <c:pt idx="7">
                  <c:v>0.125386844688188</c:v>
                </c:pt>
                <c:pt idx="8">
                  <c:v>0.13295675137092999</c:v>
                </c:pt>
                <c:pt idx="9">
                  <c:v>0.107908889064407</c:v>
                </c:pt>
                <c:pt idx="10">
                  <c:v>0.22132462383437901</c:v>
                </c:pt>
                <c:pt idx="11">
                  <c:v>0.13625205317490799</c:v>
                </c:pt>
                <c:pt idx="12">
                  <c:v>7.1386039634959E-2</c:v>
                </c:pt>
                <c:pt idx="13">
                  <c:v>0.1410406208892</c:v>
                </c:pt>
                <c:pt idx="14">
                  <c:v>0.13764090665412901</c:v>
                </c:pt>
                <c:pt idx="15">
                  <c:v>0.229029488671218</c:v>
                </c:pt>
                <c:pt idx="16">
                  <c:v>0.23335896363426101</c:v>
                </c:pt>
                <c:pt idx="17">
                  <c:v>0.29975300261357801</c:v>
                </c:pt>
                <c:pt idx="18">
                  <c:v>0.41834731719061402</c:v>
                </c:pt>
                <c:pt idx="19">
                  <c:v>0.48292906244764</c:v>
                </c:pt>
                <c:pt idx="20">
                  <c:v>0.526225988888126</c:v>
                </c:pt>
                <c:pt idx="21">
                  <c:v>0.72843265414435399</c:v>
                </c:pt>
                <c:pt idx="22">
                  <c:v>0.57182501728518798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06-49F3-9B61-6920F55593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9736520"/>
        <c:axId val="279734560"/>
      </c:lineChart>
      <c:catAx>
        <c:axId val="2797365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34560"/>
        <c:crosses val="autoZero"/>
        <c:auto val="1"/>
        <c:lblAlgn val="ctr"/>
        <c:lblOffset val="100"/>
        <c:noMultiLvlLbl val="0"/>
      </c:catAx>
      <c:valAx>
        <c:axId val="2797345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36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KRX AUTOS : 20131015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매수후기간별손익증감_KRX_AUTOS!$A$2</c:f>
              <c:strCache>
                <c:ptCount val="1"/>
                <c:pt idx="0">
                  <c:v>20131015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매수후기간별손익증감_KRX_AUTOS!$B$1:$X$1</c:f>
              <c:numCache>
                <c:formatCode>General</c:formatCode>
                <c:ptCount val="23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630</c:v>
                </c:pt>
                <c:pt idx="21">
                  <c:v>660</c:v>
                </c:pt>
                <c:pt idx="22">
                  <c:v>690</c:v>
                </c:pt>
              </c:numCache>
            </c:numRef>
          </c:cat>
          <c:val>
            <c:numRef>
              <c:f>매수후기간별손익증감_KRX_AUTOS!$B$2:$X$2</c:f>
              <c:numCache>
                <c:formatCode>General</c:formatCode>
                <c:ptCount val="23"/>
                <c:pt idx="0">
                  <c:v>1.00645608680842E-2</c:v>
                </c:pt>
                <c:pt idx="1">
                  <c:v>-4.5127031178164301E-2</c:v>
                </c:pt>
                <c:pt idx="2">
                  <c:v>-5.0466370514869401E-2</c:v>
                </c:pt>
                <c:pt idx="3">
                  <c:v>-3.5203709526702702E-2</c:v>
                </c:pt>
                <c:pt idx="4">
                  <c:v>-4.5071336001317498E-2</c:v>
                </c:pt>
                <c:pt idx="5">
                  <c:v>-1.16935316508802E-2</c:v>
                </c:pt>
                <c:pt idx="6">
                  <c:v>-3.1868195485741102E-2</c:v>
                </c:pt>
                <c:pt idx="7">
                  <c:v>6.1924360426315198E-3</c:v>
                </c:pt>
                <c:pt idx="8">
                  <c:v>3.4741942618503399E-3</c:v>
                </c:pt>
                <c:pt idx="9">
                  <c:v>-1.5561089372818301E-2</c:v>
                </c:pt>
                <c:pt idx="10">
                  <c:v>1.9900599566555401E-2</c:v>
                </c:pt>
                <c:pt idx="11">
                  <c:v>-6.8664610738611895E-2</c:v>
                </c:pt>
                <c:pt idx="12">
                  <c:v>-0.12288217774410801</c:v>
                </c:pt>
                <c:pt idx="13">
                  <c:v>-0.117438326273397</c:v>
                </c:pt>
                <c:pt idx="14">
                  <c:v>-0.15345717983006699</c:v>
                </c:pt>
                <c:pt idx="15">
                  <c:v>-0.143326007517038</c:v>
                </c:pt>
                <c:pt idx="16">
                  <c:v>-0.11162562448109099</c:v>
                </c:pt>
                <c:pt idx="17">
                  <c:v>-0.12882037071033001</c:v>
                </c:pt>
                <c:pt idx="18">
                  <c:v>-0.120892135822658</c:v>
                </c:pt>
                <c:pt idx="19">
                  <c:v>-0.20012468911099299</c:v>
                </c:pt>
                <c:pt idx="20">
                  <c:v>-0.237865384004393</c:v>
                </c:pt>
                <c:pt idx="21">
                  <c:v>-0.23102358208339299</c:v>
                </c:pt>
                <c:pt idx="22">
                  <c:v>-0.23205328601043401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F9-4AB4-869C-BD1F1EBB8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9737304"/>
        <c:axId val="279736912"/>
      </c:lineChart>
      <c:catAx>
        <c:axId val="2797373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36912"/>
        <c:crosses val="autoZero"/>
        <c:auto val="1"/>
        <c:lblAlgn val="ctr"/>
        <c:lblOffset val="100"/>
        <c:noMultiLvlLbl val="0"/>
      </c:catAx>
      <c:valAx>
        <c:axId val="2797369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737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KRX ENERGY</a:t>
            </a:r>
            <a:r>
              <a:rPr lang="en-US" baseline="0"/>
              <a:t> CHEMICAL : </a:t>
            </a:r>
            <a:r>
              <a:rPr lang="en-US"/>
              <a:t>20131015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매수후기간별손익증감_KRX_ENERGY_CHEMI!$A$2</c:f>
              <c:strCache>
                <c:ptCount val="1"/>
                <c:pt idx="0">
                  <c:v>20131015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매수후기간별손익증감_KRX_ENERGY_CHEMI!$B$1:$X$1</c:f>
              <c:numCache>
                <c:formatCode>General</c:formatCode>
                <c:ptCount val="23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630</c:v>
                </c:pt>
                <c:pt idx="21">
                  <c:v>660</c:v>
                </c:pt>
                <c:pt idx="22">
                  <c:v>690</c:v>
                </c:pt>
              </c:numCache>
            </c:numRef>
          </c:cat>
          <c:val>
            <c:numRef>
              <c:f>매수후기간별손익증감_KRX_ENERGY_CHEMI!$B$2:$X$2</c:f>
              <c:numCache>
                <c:formatCode>General</c:formatCode>
                <c:ptCount val="23"/>
                <c:pt idx="0">
                  <c:v>-2.1766893418777699E-2</c:v>
                </c:pt>
                <c:pt idx="1">
                  <c:v>-1.2115371640814899E-2</c:v>
                </c:pt>
                <c:pt idx="2">
                  <c:v>-1.7069530268284099E-2</c:v>
                </c:pt>
                <c:pt idx="3">
                  <c:v>-1.1445427312379399E-2</c:v>
                </c:pt>
                <c:pt idx="4">
                  <c:v>-7.7608614683099099E-3</c:v>
                </c:pt>
                <c:pt idx="5">
                  <c:v>1.5074998040559701E-2</c:v>
                </c:pt>
                <c:pt idx="6">
                  <c:v>-1.3745456580053101E-2</c:v>
                </c:pt>
                <c:pt idx="7">
                  <c:v>3.3761937258528697E-2</c:v>
                </c:pt>
                <c:pt idx="8">
                  <c:v>3.0327628626427901E-2</c:v>
                </c:pt>
                <c:pt idx="9">
                  <c:v>3.0361523694722298E-2</c:v>
                </c:pt>
                <c:pt idx="10">
                  <c:v>5.7279760654518598E-2</c:v>
                </c:pt>
                <c:pt idx="11">
                  <c:v>-5.9910110606361004E-3</c:v>
                </c:pt>
                <c:pt idx="12">
                  <c:v>-5.8364284570114403E-2</c:v>
                </c:pt>
                <c:pt idx="13">
                  <c:v>-5.1572479514953098E-2</c:v>
                </c:pt>
                <c:pt idx="14">
                  <c:v>-7.3487915161645601E-2</c:v>
                </c:pt>
                <c:pt idx="15">
                  <c:v>-2.4535195354838798E-3</c:v>
                </c:pt>
                <c:pt idx="16">
                  <c:v>6.0632941638918303E-2</c:v>
                </c:pt>
                <c:pt idx="17">
                  <c:v>0.11204352644172599</c:v>
                </c:pt>
                <c:pt idx="18">
                  <c:v>0.202933917151533</c:v>
                </c:pt>
                <c:pt idx="19">
                  <c:v>0.19558505187498701</c:v>
                </c:pt>
                <c:pt idx="20">
                  <c:v>0.21805844933839799</c:v>
                </c:pt>
                <c:pt idx="21">
                  <c:v>0.169122111784241</c:v>
                </c:pt>
                <c:pt idx="22">
                  <c:v>4.5652884409601698E-2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A4-495F-9FE2-4DFC5CC97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9442648"/>
        <c:axId val="277101944"/>
      </c:lineChart>
      <c:catAx>
        <c:axId val="2794426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7101944"/>
        <c:crosses val="autoZero"/>
        <c:auto val="1"/>
        <c:lblAlgn val="ctr"/>
        <c:lblOffset val="100"/>
        <c:noMultiLvlLbl val="0"/>
      </c:catAx>
      <c:valAx>
        <c:axId val="27710194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442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KRX SEMICON : 20131015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매수후기간별손익증감_KRX_SEMICON!$A$2</c:f>
              <c:strCache>
                <c:ptCount val="1"/>
                <c:pt idx="0">
                  <c:v>20131015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매수후기간별손익증감_KRX_SEMICON!$B$1:$X$1</c:f>
              <c:numCache>
                <c:formatCode>General</c:formatCode>
                <c:ptCount val="23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630</c:v>
                </c:pt>
                <c:pt idx="21">
                  <c:v>660</c:v>
                </c:pt>
                <c:pt idx="22">
                  <c:v>690</c:v>
                </c:pt>
              </c:numCache>
            </c:numRef>
          </c:cat>
          <c:val>
            <c:numRef>
              <c:f>매수후기간별손익증감_KRX_SEMICON!$B$2:$X$2</c:f>
              <c:numCache>
                <c:formatCode>General</c:formatCode>
                <c:ptCount val="23"/>
                <c:pt idx="0">
                  <c:v>-2.9732741052272301E-2</c:v>
                </c:pt>
                <c:pt idx="1">
                  <c:v>-4.3343213392687999E-2</c:v>
                </c:pt>
                <c:pt idx="2">
                  <c:v>-1.3718001716309901E-2</c:v>
                </c:pt>
                <c:pt idx="3">
                  <c:v>2.3373315312270999E-2</c:v>
                </c:pt>
                <c:pt idx="4">
                  <c:v>8.4264141145664398E-2</c:v>
                </c:pt>
                <c:pt idx="5">
                  <c:v>0.12515498393093799</c:v>
                </c:pt>
                <c:pt idx="6">
                  <c:v>0.14491467154457399</c:v>
                </c:pt>
                <c:pt idx="7">
                  <c:v>0.13319685497818001</c:v>
                </c:pt>
                <c:pt idx="8">
                  <c:v>0.151166034682641</c:v>
                </c:pt>
                <c:pt idx="9">
                  <c:v>0.15935619940972501</c:v>
                </c:pt>
                <c:pt idx="10">
                  <c:v>0.22411206922440499</c:v>
                </c:pt>
                <c:pt idx="11">
                  <c:v>0.29556749821581302</c:v>
                </c:pt>
                <c:pt idx="12">
                  <c:v>0.38979283794689501</c:v>
                </c:pt>
                <c:pt idx="13">
                  <c:v>0.42121791817821103</c:v>
                </c:pt>
                <c:pt idx="14">
                  <c:v>0.53284729622252902</c:v>
                </c:pt>
                <c:pt idx="15">
                  <c:v>0.61155777678672096</c:v>
                </c:pt>
                <c:pt idx="16">
                  <c:v>0.71417686941326597</c:v>
                </c:pt>
                <c:pt idx="17">
                  <c:v>0.73633559424792205</c:v>
                </c:pt>
                <c:pt idx="18">
                  <c:v>0.90267770586887097</c:v>
                </c:pt>
                <c:pt idx="19">
                  <c:v>1.0843663480986101</c:v>
                </c:pt>
                <c:pt idx="20">
                  <c:v>0.91397086540482897</c:v>
                </c:pt>
                <c:pt idx="21">
                  <c:v>0.85059187535965697</c:v>
                </c:pt>
                <c:pt idx="22">
                  <c:v>0.60504718992860895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A5-4D39-8DB2-B53B4D87E9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0546456"/>
        <c:axId val="280549592"/>
      </c:lineChart>
      <c:catAx>
        <c:axId val="2805464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0549592"/>
        <c:crosses val="autoZero"/>
        <c:auto val="1"/>
        <c:lblAlgn val="ctr"/>
        <c:lblOffset val="100"/>
        <c:noMultiLvlLbl val="0"/>
      </c:catAx>
      <c:valAx>
        <c:axId val="2805495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0546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KOSPI 50 : 20131015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매수후기간별손익증감_KOSPI50!$A$2</c:f>
              <c:strCache>
                <c:ptCount val="1"/>
                <c:pt idx="0">
                  <c:v>20131015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매수후기간별손익증감_KOSPI50!$B$1:$X$1</c:f>
              <c:numCache>
                <c:formatCode>General</c:formatCode>
                <c:ptCount val="23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630</c:v>
                </c:pt>
                <c:pt idx="21">
                  <c:v>660</c:v>
                </c:pt>
                <c:pt idx="22">
                  <c:v>690</c:v>
                </c:pt>
              </c:numCache>
            </c:numRef>
          </c:cat>
          <c:val>
            <c:numRef>
              <c:f>매수후기간별손익증감_KOSPI50!$B$2:$X$2</c:f>
              <c:numCache>
                <c:formatCode>General</c:formatCode>
                <c:ptCount val="23"/>
                <c:pt idx="0">
                  <c:v>-3.4158050069348203E-2</c:v>
                </c:pt>
                <c:pt idx="1">
                  <c:v>-1.96504866153339E-2</c:v>
                </c:pt>
                <c:pt idx="2">
                  <c:v>-2.0082403625691501E-2</c:v>
                </c:pt>
                <c:pt idx="3">
                  <c:v>-3.1178521657273198E-2</c:v>
                </c:pt>
                <c:pt idx="4">
                  <c:v>-4.8359818663892301E-2</c:v>
                </c:pt>
                <c:pt idx="5">
                  <c:v>-5.8896553581632401E-3</c:v>
                </c:pt>
                <c:pt idx="6">
                  <c:v>-1.20807852855349E-2</c:v>
                </c:pt>
                <c:pt idx="7">
                  <c:v>2.00171966870459E-2</c:v>
                </c:pt>
                <c:pt idx="8">
                  <c:v>3.1097130656577598E-2</c:v>
                </c:pt>
                <c:pt idx="9">
                  <c:v>8.21626655584273E-2</c:v>
                </c:pt>
                <c:pt idx="10">
                  <c:v>0.100048631470601</c:v>
                </c:pt>
                <c:pt idx="11">
                  <c:v>5.5285960859445399E-2</c:v>
                </c:pt>
                <c:pt idx="12">
                  <c:v>6.3117158414755098E-2</c:v>
                </c:pt>
                <c:pt idx="13">
                  <c:v>5.9552139177964397E-2</c:v>
                </c:pt>
                <c:pt idx="14">
                  <c:v>1.5029290501969999E-2</c:v>
                </c:pt>
                <c:pt idx="15">
                  <c:v>6.4639827796051194E-2</c:v>
                </c:pt>
                <c:pt idx="16">
                  <c:v>5.2806851499995998E-2</c:v>
                </c:pt>
                <c:pt idx="17">
                  <c:v>0.103300341049807</c:v>
                </c:pt>
                <c:pt idx="18">
                  <c:v>-1.49531299811355E-2</c:v>
                </c:pt>
                <c:pt idx="19">
                  <c:v>-4.3836270571562697E-2</c:v>
                </c:pt>
                <c:pt idx="20">
                  <c:v>-6.5144978722881899E-2</c:v>
                </c:pt>
                <c:pt idx="21">
                  <c:v>-7.7049104332808399E-2</c:v>
                </c:pt>
                <c:pt idx="22">
                  <c:v>-0.13662822334996799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62-4B43-AC81-AF114EA73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0547240"/>
        <c:axId val="280549984"/>
      </c:lineChart>
      <c:catAx>
        <c:axId val="2805472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0549984"/>
        <c:crosses val="autoZero"/>
        <c:auto val="1"/>
        <c:lblAlgn val="ctr"/>
        <c:lblOffset val="100"/>
        <c:noMultiLvlLbl val="0"/>
      </c:catAx>
      <c:valAx>
        <c:axId val="280549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0547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B1734-1F95-4700-8BA8-B9C64F0F9B2A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B46E8-54DF-412D-8C1B-F86CEEF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B46E8-54DF-412D-8C1B-F86CEEF990D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90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840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0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9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3999" y="750360"/>
            <a:ext cx="11768667" cy="542660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37071" y="6356350"/>
            <a:ext cx="2743200" cy="365125"/>
          </a:xfrm>
        </p:spPr>
        <p:txBody>
          <a:bodyPr/>
          <a:lstStyle/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79473" y="6356350"/>
            <a:ext cx="2743200" cy="365125"/>
          </a:xfrm>
        </p:spPr>
        <p:txBody>
          <a:bodyPr/>
          <a:lstStyle/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8421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3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3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63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85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61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94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0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6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6FB2D-0E63-4ECC-8746-7B12BE307DA4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7564E-07EA-4D05-962B-D0E6EB548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0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dart.fss.or.k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9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301.</a:t>
            </a:r>
            <a:r>
              <a:rPr lang="ko-KR" altLang="en-US" dirty="0"/>
              <a:t>문병로교수의 </a:t>
            </a:r>
            <a:r>
              <a:rPr lang="ko-KR" altLang="en-US" dirty="0" err="1"/>
              <a:t>메트릭스튜디오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95647"/>
          </a:xfrm>
        </p:spPr>
        <p:txBody>
          <a:bodyPr>
            <a:noAutofit/>
          </a:bodyPr>
          <a:lstStyle/>
          <a:p>
            <a:pPr algn="l"/>
            <a:r>
              <a:rPr lang="en-US" altLang="ko-KR" dirty="0"/>
              <a:t>-</a:t>
            </a:r>
            <a:r>
              <a:rPr lang="ko-KR" altLang="en-US" dirty="0"/>
              <a:t>이 책은 수치와 확률의 관점에서 주식가격</a:t>
            </a:r>
            <a:r>
              <a:rPr lang="en-US" altLang="ko-KR" dirty="0"/>
              <a:t>, </a:t>
            </a:r>
            <a:r>
              <a:rPr lang="ko-KR" altLang="en-US" dirty="0" err="1"/>
              <a:t>제무제표</a:t>
            </a:r>
            <a:r>
              <a:rPr lang="en-US" altLang="ko-KR" dirty="0"/>
              <a:t>, </a:t>
            </a:r>
            <a:r>
              <a:rPr lang="ko-KR" altLang="en-US" dirty="0"/>
              <a:t>각종 패턴</a:t>
            </a:r>
            <a:r>
              <a:rPr lang="en-US" altLang="ko-KR" dirty="0"/>
              <a:t>, </a:t>
            </a:r>
            <a:r>
              <a:rPr lang="ko-KR" altLang="en-US" dirty="0"/>
              <a:t>시장의 믿음들에 깃던 허상을 숫자로 보여 준다</a:t>
            </a:r>
            <a:r>
              <a:rPr lang="en-US" altLang="ko-KR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/>
              <a:t>서울대 컴퓨터공학부 교수이자</a:t>
            </a:r>
            <a:r>
              <a:rPr lang="en-US" altLang="ko-KR" dirty="0"/>
              <a:t>, </a:t>
            </a:r>
            <a:r>
              <a:rPr lang="ko-KR" altLang="en-US" dirty="0"/>
              <a:t>㈜</a:t>
            </a:r>
            <a:r>
              <a:rPr lang="ko-KR" altLang="en-US" dirty="0" err="1"/>
              <a:t>옵투스투자자문</a:t>
            </a:r>
            <a:r>
              <a:rPr lang="ko-KR" altLang="en-US" dirty="0"/>
              <a:t> 대표</a:t>
            </a:r>
            <a:r>
              <a:rPr lang="en-US" altLang="ko-KR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dirty="0"/>
              <a:t>http://www.optus.co.kr/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62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1 .  </a:t>
            </a:r>
            <a:r>
              <a:rPr lang="ko-KR" altLang="en-US" dirty="0"/>
              <a:t>확률의 게임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3999" y="792749"/>
            <a:ext cx="55221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PER : Price Earnings Ratio</a:t>
            </a:r>
            <a:r>
              <a:rPr lang="ko-KR" altLang="en-US" sz="1400" dirty="0"/>
              <a:t>의 약자로 </a:t>
            </a:r>
            <a:r>
              <a:rPr lang="en-US" altLang="ko-KR" sz="1400" dirty="0"/>
              <a:t>1</a:t>
            </a:r>
            <a:r>
              <a:rPr lang="ko-KR" altLang="en-US" sz="1400" dirty="0"/>
              <a:t>주당 순이익 비율입니다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br>
              <a:rPr lang="ko-KR" altLang="en-US" sz="1400" dirty="0"/>
            </a:br>
            <a:r>
              <a:rPr lang="en-US" altLang="ko-KR" sz="1400" dirty="0"/>
              <a:t>PBR : Price Book-value Ratio</a:t>
            </a:r>
            <a:r>
              <a:rPr lang="ko-KR" altLang="en-US" sz="1400" dirty="0"/>
              <a:t>의 약자로 </a:t>
            </a:r>
            <a:r>
              <a:rPr lang="en-US" altLang="ko-KR" sz="1400" dirty="0"/>
              <a:t>1</a:t>
            </a:r>
            <a:r>
              <a:rPr lang="ko-KR" altLang="en-US" sz="1400" dirty="0"/>
              <a:t>주당 순자산 비율입니다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PER(1</a:t>
            </a:r>
            <a:r>
              <a:rPr lang="ko-KR" altLang="en-US" sz="1400" dirty="0"/>
              <a:t>주당 순이익 비율</a:t>
            </a:r>
            <a:r>
              <a:rPr lang="en-US" altLang="ko-KR" sz="1400" dirty="0"/>
              <a:t>) = </a:t>
            </a:r>
            <a:r>
              <a:rPr lang="ko-KR" altLang="en-US" sz="1400" dirty="0"/>
              <a:t>현재주가 </a:t>
            </a:r>
            <a:r>
              <a:rPr lang="en-US" altLang="ko-KR" sz="1400" dirty="0"/>
              <a:t>/ EPS(</a:t>
            </a:r>
            <a:r>
              <a:rPr lang="ko-KR" altLang="en-US" sz="1400" dirty="0"/>
              <a:t>주당 순이익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br>
              <a:rPr lang="ko-KR" altLang="en-US" sz="1400" dirty="0"/>
            </a:br>
            <a:r>
              <a:rPr lang="en-US" altLang="ko-KR" sz="1400" dirty="0"/>
              <a:t>PBR(1</a:t>
            </a:r>
            <a:r>
              <a:rPr lang="ko-KR" altLang="en-US" sz="1400" dirty="0"/>
              <a:t>주당 순자산 비율</a:t>
            </a:r>
            <a:r>
              <a:rPr lang="en-US" altLang="ko-KR" sz="1400" dirty="0"/>
              <a:t>) = </a:t>
            </a:r>
            <a:r>
              <a:rPr lang="ko-KR" altLang="en-US" sz="1400" dirty="0"/>
              <a:t>현재주가 </a:t>
            </a:r>
            <a:r>
              <a:rPr lang="en-US" altLang="ko-KR" sz="1400" dirty="0"/>
              <a:t>/ BPS(</a:t>
            </a:r>
            <a:r>
              <a:rPr lang="ko-KR" altLang="en-US" sz="1400" dirty="0"/>
              <a:t>주당 순자산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dirty="0">
                <a:sym typeface="Wingdings" panose="05000000000000000000" pitchFamily="2" charset="2"/>
              </a:rPr>
              <a:t>둘 다 값이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낮을수록 가치가 더 크다고 할 수 있다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dirty="0">
                <a:sym typeface="Wingdings" panose="05000000000000000000" pitchFamily="2" charset="2"/>
              </a:rPr>
              <a:t>그러나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주식의 상승은 예견하지 못한다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53999" y="3254962"/>
            <a:ext cx="55221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주식 투자는 </a:t>
            </a:r>
            <a:r>
              <a:rPr lang="ko-KR" altLang="en-US" sz="1400" b="1" dirty="0" err="1"/>
              <a:t>노이즈</a:t>
            </a:r>
            <a:r>
              <a:rPr lang="ko-KR" altLang="en-US" sz="1400" b="1" dirty="0"/>
              <a:t> 투성인 시장에서 가능하면 성공 확률이 높은 어림셈을 해 내는 것이 핵심이다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번듯한 펀드를 운영하는 유명 펀드매니저들은 편안하고 확신에 찬 투자를 할 것 같은가</a:t>
            </a:r>
            <a:r>
              <a:rPr lang="en-US" altLang="ko-KR" sz="1400" b="1" dirty="0">
                <a:solidFill>
                  <a:srgbClr val="FF0000"/>
                </a:solidFill>
              </a:rPr>
              <a:t>?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/>
              <a:t>인덱스 펀드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인간의 감정이 개입되지 않는 기계적인 투자의 필요성을 말하는 데이터이다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케인스는</a:t>
            </a:r>
            <a:r>
              <a:rPr lang="ko-KR" altLang="en-US" sz="1400" b="1" dirty="0">
                <a:solidFill>
                  <a:srgbClr val="FF0000"/>
                </a:solidFill>
              </a:rPr>
              <a:t> 동물적 낙관주의에 근거한 비합리적 행동이 경기 순환의 주된 요인으로 봤다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</a:rPr>
              <a:t>즉 사람의 판단이라는 것이 기껏 동물적 느낌에 의한 것에 </a:t>
            </a:r>
            <a:r>
              <a:rPr lang="ko-KR" altLang="en-US" sz="1400" b="1" dirty="0" err="1">
                <a:solidFill>
                  <a:srgbClr val="FF0000"/>
                </a:solidFill>
              </a:rPr>
              <a:t>불과하는다는</a:t>
            </a:r>
            <a:r>
              <a:rPr lang="ko-KR" altLang="en-US" sz="1400" b="1" dirty="0">
                <a:solidFill>
                  <a:srgbClr val="FF0000"/>
                </a:solidFill>
              </a:rPr>
              <a:t> 것이다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거기다가 감정까지 추가되어 진다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500554" y="706170"/>
            <a:ext cx="55221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주식 시장에서 단기적 움직임을 예측하기 힘들지만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장기적 움직임의 예측은 가능하다</a:t>
            </a:r>
            <a:r>
              <a:rPr lang="en-US" altLang="ko-KR" sz="1400" dirty="0"/>
              <a:t>.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PBR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이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미만이고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, PER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가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7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미만인 주식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20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개를 사서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년을 기다린다 식의 간단한 모델 </a:t>
            </a:r>
            <a:endParaRPr lang="en-US" altLang="ko-KR" sz="1400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>
                <a:sym typeface="Wingdings" panose="05000000000000000000" pitchFamily="2" charset="2"/>
              </a:rPr>
              <a:t>시장의 평균 수익률을 너끈하게 뛰어 넘는다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>
                <a:sym typeface="Wingdings" panose="05000000000000000000" pitchFamily="2" charset="2"/>
              </a:rPr>
              <a:t>인간은 </a:t>
            </a:r>
            <a:r>
              <a:rPr lang="en-US" altLang="ko-KR" sz="1400" dirty="0">
                <a:sym typeface="Wingdings" panose="05000000000000000000" pitchFamily="2" charset="2"/>
              </a:rPr>
              <a:t>1</a:t>
            </a:r>
            <a:r>
              <a:rPr lang="ko-KR" altLang="en-US" sz="1400" dirty="0">
                <a:sym typeface="Wingdings" panose="05000000000000000000" pitchFamily="2" charset="2"/>
              </a:rPr>
              <a:t>년을 기다리기가 힘들다</a:t>
            </a:r>
            <a:r>
              <a:rPr lang="en-US" altLang="ko-KR" sz="1400" dirty="0">
                <a:sym typeface="Wingdings" panose="05000000000000000000" pitchFamily="2" charset="2"/>
              </a:rPr>
              <a:t>.  </a:t>
            </a:r>
            <a:r>
              <a:rPr lang="ko-KR" altLang="en-US" sz="1400" dirty="0">
                <a:sym typeface="Wingdings" panose="05000000000000000000" pitchFamily="2" charset="2"/>
              </a:rPr>
              <a:t>실패할 확률이 커다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0554" y="2922243"/>
            <a:ext cx="55221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2000</a:t>
            </a:r>
            <a:r>
              <a:rPr lang="ko-KR" altLang="en-US" sz="1400" dirty="0"/>
              <a:t>년 부터 </a:t>
            </a:r>
            <a:r>
              <a:rPr lang="en-US" altLang="ko-KR" sz="1400" dirty="0"/>
              <a:t>12</a:t>
            </a:r>
            <a:r>
              <a:rPr lang="ko-KR" altLang="en-US" sz="1400" dirty="0"/>
              <a:t>년간 조사를 해보면</a:t>
            </a:r>
            <a:r>
              <a:rPr lang="en-US" altLang="ko-KR" sz="1400" dirty="0"/>
              <a:t>, 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>
                <a:sym typeface="Wingdings" panose="05000000000000000000" pitchFamily="2" charset="2"/>
              </a:rPr>
              <a:t>주식을 매입하고 </a:t>
            </a:r>
            <a:r>
              <a:rPr lang="en-US" altLang="ko-KR" sz="1400" dirty="0">
                <a:sym typeface="Wingdings" panose="05000000000000000000" pitchFamily="2" charset="2"/>
              </a:rPr>
              <a:t>1</a:t>
            </a:r>
            <a:r>
              <a:rPr lang="ko-KR" altLang="en-US" sz="1400" dirty="0">
                <a:sym typeface="Wingdings" panose="05000000000000000000" pitchFamily="2" charset="2"/>
              </a:rPr>
              <a:t>년 이내에 </a:t>
            </a:r>
            <a:r>
              <a:rPr lang="en-US" altLang="ko-KR" sz="1400" dirty="0">
                <a:sym typeface="Wingdings" panose="05000000000000000000" pitchFamily="2" charset="2"/>
              </a:rPr>
              <a:t>30%</a:t>
            </a:r>
            <a:r>
              <a:rPr lang="ko-KR" altLang="en-US" sz="1400" dirty="0">
                <a:sym typeface="Wingdings" panose="05000000000000000000" pitchFamily="2" charset="2"/>
              </a:rPr>
              <a:t>이상 상승할 확률이 </a:t>
            </a:r>
            <a:r>
              <a:rPr lang="en-US" altLang="ko-KR" sz="1400" dirty="0">
                <a:sym typeface="Wingdings" panose="05000000000000000000" pitchFamily="2" charset="2"/>
              </a:rPr>
              <a:t>2/3</a:t>
            </a:r>
            <a:r>
              <a:rPr lang="ko-KR" altLang="en-US" sz="1400" dirty="0">
                <a:sym typeface="Wingdings" panose="05000000000000000000" pitchFamily="2" charset="2"/>
              </a:rPr>
              <a:t>이다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>
                <a:sym typeface="Wingdings" panose="05000000000000000000" pitchFamily="2" charset="2"/>
              </a:rPr>
              <a:t>이중 절반이  </a:t>
            </a:r>
            <a:r>
              <a:rPr lang="en-US" altLang="ko-KR" sz="1400" dirty="0">
                <a:sym typeface="Wingdings" panose="05000000000000000000" pitchFamily="2" charset="2"/>
              </a:rPr>
              <a:t>23%</a:t>
            </a:r>
            <a:r>
              <a:rPr lang="ko-KR" altLang="en-US" sz="1400" dirty="0">
                <a:sym typeface="Wingdings" panose="05000000000000000000" pitchFamily="2" charset="2"/>
              </a:rPr>
              <a:t> 이상의 하락 경험을 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>
                <a:sym typeface="Wingdings" panose="05000000000000000000" pitchFamily="2" charset="2"/>
              </a:rPr>
              <a:t>대부분 투자자는 처분한다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여성보다 남성이 훨씬 짧게 보유한다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당연히  남성의 </a:t>
            </a:r>
            <a:r>
              <a:rPr lang="ko-KR" altLang="en-US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수익율이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여성 보다 떨어진다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. p64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3385" y="1271500"/>
            <a:ext cx="5748615" cy="686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2606" y="2522052"/>
            <a:ext cx="4220214" cy="487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각형 8"/>
          <p:cNvSpPr/>
          <p:nvPr/>
        </p:nvSpPr>
        <p:spPr>
          <a:xfrm flipH="1">
            <a:off x="9998557" y="1696817"/>
            <a:ext cx="2024109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각 테마별로 조사  해보자</a:t>
            </a:r>
          </a:p>
        </p:txBody>
      </p:sp>
      <p:sp>
        <p:nvSpPr>
          <p:cNvPr id="13" name="화살표: 오각형 12"/>
          <p:cNvSpPr/>
          <p:nvPr/>
        </p:nvSpPr>
        <p:spPr>
          <a:xfrm>
            <a:off x="10998280" y="3135113"/>
            <a:ext cx="651538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확인 </a:t>
            </a:r>
          </a:p>
        </p:txBody>
      </p:sp>
    </p:spTree>
    <p:extLst>
      <p:ext uri="{BB962C8B-B14F-4D97-AF65-F5344CB8AC3E}">
        <p14:creationId xmlns:p14="http://schemas.microsoft.com/office/powerpoint/2010/main" val="136952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PBR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이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미만이고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, PER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가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7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미만인 주식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20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개를 사서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년을 기다린다 식의 간단한 모델</a:t>
            </a:r>
            <a:endParaRPr lang="en-US" altLang="ko-KR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974515"/>
              </p:ext>
            </p:extLst>
          </p:nvPr>
        </p:nvGraphicFramePr>
        <p:xfrm>
          <a:off x="405356" y="862640"/>
          <a:ext cx="10025906" cy="5813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386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1 .  </a:t>
            </a:r>
            <a:r>
              <a:rPr lang="ko-KR" altLang="en-US" dirty="0"/>
              <a:t>확률의 게임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411" y="832918"/>
            <a:ext cx="55221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/>
              <a:t>재무제표의 유용성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. </a:t>
            </a:r>
            <a:r>
              <a:rPr lang="ko-KR" altLang="en-US" sz="1400" dirty="0"/>
              <a:t>재무제표는 기업의 재산 상태와 비즈니스 효율성을 판단할 수 있는 가장 중요한 지표이다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. </a:t>
            </a:r>
            <a:r>
              <a:rPr lang="ko-KR" altLang="en-US" sz="1400" dirty="0"/>
              <a:t>전자 공시 시스템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http://dart.fss.or.kr</a:t>
            </a:r>
            <a:r>
              <a:rPr lang="en-US" altLang="ko-KR" sz="1400" dirty="0"/>
              <a:t> </a:t>
            </a:r>
            <a:r>
              <a:rPr lang="ko-KR" altLang="en-US" sz="1400" dirty="0"/>
              <a:t>에서</a:t>
            </a:r>
            <a:r>
              <a:rPr lang="en-US" altLang="ko-KR" sz="1400" dirty="0"/>
              <a:t> </a:t>
            </a:r>
            <a:r>
              <a:rPr lang="ko-KR" altLang="en-US" sz="1400" dirty="0"/>
              <a:t>열람할 수 있다 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모든 상장 기업은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매 분기 종료일 부터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45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일 </a:t>
            </a:r>
            <a:r>
              <a:rPr lang="ko-KR" altLang="en-US" sz="1400" dirty="0">
                <a:sym typeface="Wingdings" panose="05000000000000000000" pitchFamily="2" charset="2"/>
              </a:rPr>
              <a:t>이내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 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연말 결산일로 부터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90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일 이내에 </a:t>
            </a:r>
            <a:r>
              <a:rPr lang="ko-KR" altLang="en-US" sz="1400" dirty="0">
                <a:sym typeface="Wingdings" panose="05000000000000000000" pitchFamily="2" charset="2"/>
              </a:rPr>
              <a:t>재무제표를 의무적으로 </a:t>
            </a:r>
            <a:r>
              <a:rPr lang="en-US" altLang="ko-KR" sz="1400" dirty="0">
                <a:sym typeface="Wingdings" panose="05000000000000000000" pitchFamily="2" charset="2"/>
              </a:rPr>
              <a:t>load.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ym typeface="Wingdings" panose="05000000000000000000" pitchFamily="2" charset="2"/>
              </a:rPr>
              <a:t>재무제표로 부터  </a:t>
            </a:r>
            <a:r>
              <a:rPr lang="en-US" altLang="ko-KR" sz="1400" dirty="0">
                <a:sym typeface="Wingdings" panose="05000000000000000000" pitchFamily="2" charset="2"/>
              </a:rPr>
              <a:t>PER, PBR, POR, PCR, PSR, ROE </a:t>
            </a:r>
            <a:r>
              <a:rPr lang="ko-KR" altLang="en-US" sz="1400" dirty="0">
                <a:sym typeface="Wingdings" panose="05000000000000000000" pitchFamily="2" charset="2"/>
              </a:rPr>
              <a:t>가 만들어 진다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53999" y="3725425"/>
            <a:ext cx="55221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dirty="0">
                <a:sym typeface="Wingdings" panose="05000000000000000000" pitchFamily="2" charset="2"/>
              </a:rPr>
              <a:t>패턴의 유용성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 . </a:t>
            </a:r>
            <a:r>
              <a:rPr lang="ko-KR" altLang="en-US" sz="1400" dirty="0">
                <a:sym typeface="Wingdings" panose="05000000000000000000" pitchFamily="2" charset="2"/>
              </a:rPr>
              <a:t>시중의 패턴의 허상을 보게 될 것이다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 . </a:t>
            </a:r>
            <a:r>
              <a:rPr lang="ko-KR" altLang="en-US" sz="1400" dirty="0">
                <a:sym typeface="Wingdings" panose="05000000000000000000" pitchFamily="2" charset="2"/>
              </a:rPr>
              <a:t>패턴을 현명하게 이용해야 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53999" y="5002105"/>
            <a:ext cx="55221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켈리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베팅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 . </a:t>
            </a:r>
            <a:r>
              <a:rPr lang="ko-KR" altLang="en-US" sz="1400" dirty="0">
                <a:sym typeface="Wingdings" panose="05000000000000000000" pitchFamily="2" charset="2"/>
              </a:rPr>
              <a:t>기하 평균 수익을 최대화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 . 5</a:t>
            </a:r>
            <a:r>
              <a:rPr lang="ko-KR" altLang="en-US" sz="1400" dirty="0">
                <a:sym typeface="Wingdings" panose="05000000000000000000" pitchFamily="2" charset="2"/>
              </a:rPr>
              <a:t>장에서 자세히 설명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676523" y="918851"/>
            <a:ext cx="6346143" cy="34163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 dirty="0">
                <a:sym typeface="Wingdings" panose="05000000000000000000" pitchFamily="2" charset="2"/>
              </a:rPr>
              <a:t>관점의 중요성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같은 현상을 놓고도 관점에 따라 다르게 보인다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자신의 머릿속에 형성된 지적 기본 빌딩 블록들이 어떤 수준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어떤 취향을 갖고 </a:t>
            </a:r>
            <a:r>
              <a:rPr lang="ko-KR" altLang="en-US" sz="1200" dirty="0" err="1">
                <a:sym typeface="Wingdings" panose="05000000000000000000" pitchFamily="2" charset="2"/>
              </a:rPr>
              <a:t>있는냐에</a:t>
            </a:r>
            <a:endParaRPr lang="ko-KR" altLang="en-US" sz="12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따라 같은 대상물에 대해서 전혀 다른 결과를 낸다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비트겐슈타인</a:t>
            </a:r>
            <a:r>
              <a:rPr lang="ko-KR" altLang="en-US" sz="1200" dirty="0">
                <a:sym typeface="Wingdings" panose="05000000000000000000" pitchFamily="2" charset="2"/>
              </a:rPr>
              <a:t>이 말했듯이 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우리 눈에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보이는 현상들은 단지 우리 의식의 내부 구조들의 표상에 불과하다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어떤 사람이 새로이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만들 수 있는 산출물은 자신이 그 과정에서 사용하는 지적 빌딩 블록들 중 가장 높은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수준에 있는 것 보다 한 단계 더 높아질 수 있을 뿐이다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  <a:r>
              <a:rPr lang="ko-KR" altLang="en-US" sz="1200" dirty="0">
                <a:sym typeface="Wingdings" panose="05000000000000000000" pitchFamily="2" charset="2"/>
              </a:rPr>
              <a:t>그러니 </a:t>
            </a:r>
            <a:r>
              <a:rPr lang="en-US" altLang="ko-KR" sz="1200" dirty="0"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ym typeface="Wingdings" panose="05000000000000000000" pitchFamily="2" charset="2"/>
              </a:rPr>
              <a:t>단계의 추상화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수준에 있는 사람과 </a:t>
            </a:r>
            <a:r>
              <a:rPr lang="en-US" altLang="ko-KR" sz="1200" dirty="0">
                <a:sym typeface="Wingdings" panose="05000000000000000000" pitchFamily="2" charset="2"/>
              </a:rPr>
              <a:t>10</a:t>
            </a:r>
            <a:r>
              <a:rPr lang="ko-KR" altLang="en-US" sz="1200" dirty="0">
                <a:sym typeface="Wingdings" panose="05000000000000000000" pitchFamily="2" charset="2"/>
              </a:rPr>
              <a:t>단계의 추상화 수준에 있는 사람은 애초에 비교할 수가 없는 것이다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말이 통할 수도 없다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투자에 대한 대화를 시작하고 </a:t>
            </a:r>
            <a:r>
              <a:rPr lang="en-US" altLang="ko-KR" sz="1200" dirty="0">
                <a:sym typeface="Wingdings" panose="05000000000000000000" pitchFamily="2" charset="2"/>
              </a:rPr>
              <a:t>15</a:t>
            </a:r>
            <a:r>
              <a:rPr lang="ko-KR" altLang="en-US" sz="1200" dirty="0">
                <a:sym typeface="Wingdings" panose="05000000000000000000" pitchFamily="2" charset="2"/>
              </a:rPr>
              <a:t>분이 지나면 그가 가진 추상화 레벨을 짐작할 수 있다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두 단계 이상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차이나면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대화라는 것이 의미가 없어진다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493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 </a:t>
            </a:r>
            <a:r>
              <a:rPr lang="ko-KR" altLang="en-US" dirty="0"/>
              <a:t>시장 관찰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411" y="832918"/>
            <a:ext cx="538631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투자는 확률게임이고</a:t>
            </a:r>
            <a:r>
              <a:rPr lang="en-US" altLang="ko-KR" sz="1400" dirty="0"/>
              <a:t>, </a:t>
            </a:r>
            <a:r>
              <a:rPr lang="ko-KR" altLang="en-US" sz="1400" dirty="0"/>
              <a:t>수리적 게임이다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내가 생각하는 투자의 가장 중요한 세 가지 키워드는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수리적 능력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처리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최적화 기법이다</a:t>
            </a:r>
            <a:r>
              <a:rPr lang="en-US" altLang="ko-KR" sz="1400" dirty="0"/>
              <a:t>.  P79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54411" y="2109598"/>
            <a:ext cx="5386310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포커 판에서 누가 봉인지 모르겠거든 당장 뜨도록 하라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당신이 봉이기 때문이다</a:t>
            </a:r>
            <a:r>
              <a:rPr lang="en-US" altLang="ko-KR" sz="1400" dirty="0"/>
              <a:t>. </a:t>
            </a:r>
            <a:r>
              <a:rPr lang="ko-KR" altLang="en-US" sz="1400" dirty="0"/>
              <a:t>주식 시장에서도 마찬가지다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종목 선정 방법과 투자 전략에 대해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분간 대화를 나누어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보고 상대의 수준을 판단할 수 없으면 당장 시장을 떠나라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당신이 주식시장에서 봉이기 때문이다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4411" y="4435464"/>
            <a:ext cx="5386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포커 판의 확률적 변동성을 이기려면 예산이 많을수록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유리하기 때문이다</a:t>
            </a:r>
            <a:r>
              <a:rPr lang="en-US" altLang="ko-KR" sz="1400" dirty="0"/>
              <a:t>.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예산이 변동을 견딜 수 있을 정도로 충분하지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못하면</a:t>
            </a:r>
            <a:r>
              <a:rPr lang="ko-KR" altLang="en-US" sz="1400" dirty="0"/>
              <a:t> 망하지 않기 위해서 </a:t>
            </a:r>
            <a:r>
              <a:rPr lang="ko-KR" altLang="en-US" sz="1400" dirty="0" err="1"/>
              <a:t>베팅은</a:t>
            </a:r>
            <a:r>
              <a:rPr lang="ko-KR" altLang="en-US" sz="1400" dirty="0"/>
              <a:t> 바람직한 경우보다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 보수적으로 해야 한다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37928" y="671334"/>
            <a:ext cx="5386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포커 판의 확률적 변동성을 이기려면 예산이 많을수록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유리하기 때문이다</a:t>
            </a:r>
            <a:r>
              <a:rPr lang="en-US" altLang="ko-KR" sz="1400" dirty="0"/>
              <a:t>.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예산이 변동을 견딜 수 있을 정도로 충분하지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못하면</a:t>
            </a:r>
            <a:r>
              <a:rPr lang="ko-KR" altLang="en-US" sz="1400" dirty="0"/>
              <a:t> 망하지 않기 위해서 </a:t>
            </a:r>
            <a:r>
              <a:rPr lang="ko-KR" altLang="en-US" sz="1400" dirty="0" err="1"/>
              <a:t>베팅은</a:t>
            </a:r>
            <a:r>
              <a:rPr lang="ko-KR" altLang="en-US" sz="1400" dirty="0"/>
              <a:t> 바람직한 경우보다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 보수적으로 해야 한다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7928" y="2250373"/>
            <a:ext cx="5386310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당신은 공익 투자자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이들의 비합리적인 행동은 시장에 </a:t>
            </a:r>
            <a:r>
              <a:rPr lang="ko-KR" altLang="en-US" sz="1400" dirty="0" err="1"/>
              <a:t>노이즈를</a:t>
            </a:r>
            <a:r>
              <a:rPr lang="ko-KR" altLang="en-US" sz="1400" dirty="0"/>
              <a:t>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국가에는 세금을 </a:t>
            </a:r>
            <a:r>
              <a:rPr lang="en-US" altLang="ko-KR" sz="1400" dirty="0"/>
              <a:t>, </a:t>
            </a:r>
            <a:r>
              <a:rPr lang="ko-KR" altLang="en-US" sz="1400" dirty="0"/>
              <a:t>증권사에는 수수료를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시장에 유동성을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시중의 용어로는 봉이 되는 것이다</a:t>
            </a:r>
            <a:r>
              <a:rPr lang="en-US" altLang="ko-KR" sz="1400" dirty="0"/>
              <a:t>. </a:t>
            </a:r>
            <a:endParaRPr lang="ko-KR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37928" y="4168788"/>
            <a:ext cx="5386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주식의 가격은 의미가 없고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시가 총액을 보아야 한다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주식 시장에서 봉들로 인해 일어나는 비합리적인 움직임이 보이지 않으면 시장을 뜨라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당신이 봉이기 때문이다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752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 </a:t>
            </a:r>
            <a:r>
              <a:rPr lang="ko-KR" altLang="en-US" dirty="0"/>
              <a:t>시장 관찰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411" y="832918"/>
            <a:ext cx="5386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30% </a:t>
            </a:r>
            <a:r>
              <a:rPr lang="ko-KR" altLang="en-US" sz="1400" dirty="0"/>
              <a:t>상승하고 본전이 되려면</a:t>
            </a:r>
            <a:r>
              <a:rPr lang="en-US" altLang="ko-KR" sz="1400" dirty="0"/>
              <a:t>, 23% </a:t>
            </a:r>
            <a:r>
              <a:rPr lang="ko-KR" altLang="en-US" sz="1400" dirty="0"/>
              <a:t>하락하면 된다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 130 x 0.23 = 29.9 </a:t>
            </a:r>
            <a:r>
              <a:rPr lang="ko-KR" altLang="en-US" sz="1400" dirty="0">
                <a:sym typeface="Wingdings" panose="05000000000000000000" pitchFamily="2" charset="2"/>
              </a:rPr>
              <a:t>이므로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647732"/>
            <a:ext cx="5476846" cy="40831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32" y="1647732"/>
            <a:ext cx="5476846" cy="40831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83598" y="1190699"/>
            <a:ext cx="298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2000</a:t>
            </a:r>
            <a:r>
              <a:rPr lang="ko-KR" altLang="en-US" sz="1200" b="1" dirty="0">
                <a:solidFill>
                  <a:srgbClr val="FF0000"/>
                </a:solidFill>
              </a:rPr>
              <a:t>년 부터 </a:t>
            </a:r>
            <a:r>
              <a:rPr lang="en-US" altLang="ko-KR" sz="1200" b="1" dirty="0">
                <a:solidFill>
                  <a:srgbClr val="FF0000"/>
                </a:solidFill>
              </a:rPr>
              <a:t>12</a:t>
            </a:r>
            <a:r>
              <a:rPr lang="ko-KR" altLang="en-US" sz="1200" b="1" dirty="0">
                <a:solidFill>
                  <a:srgbClr val="FF0000"/>
                </a:solidFill>
              </a:rPr>
              <a:t>년간 조사한 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411" y="5839485"/>
            <a:ext cx="574844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더 오래 기다릴 수록 성과는 더 크게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혹은 더 악화되거나 한다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하지만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그 폭은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6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개월치에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비해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년치의 폭이 그렇게 크지 않다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</a:t>
            </a:r>
            <a:endParaRPr lang="ko-KR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4916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 </a:t>
            </a:r>
            <a:r>
              <a:rPr lang="ko-KR" altLang="en-US" dirty="0"/>
              <a:t>시장 관찰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410" y="832918"/>
            <a:ext cx="580276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제레미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시겔은</a:t>
            </a:r>
            <a:r>
              <a:rPr lang="ko-KR" altLang="en-US" sz="1400" dirty="0"/>
              <a:t> 그의 멋진 책 </a:t>
            </a:r>
            <a:r>
              <a:rPr lang="en-US" altLang="ko-KR" sz="1400" dirty="0"/>
              <a:t>&lt;&lt; stocks for the long run &gt;&gt;</a:t>
            </a:r>
            <a:r>
              <a:rPr lang="ko-KR" altLang="en-US" sz="1400" dirty="0"/>
              <a:t>에서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소형주가 대형주보다 평균 수익률이 높다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PER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높은 주식보다 낮은 주식이 평균 수익률이 높다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PBR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높은 주식보다 낮은 주식이 평균 수익률이 놓다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배당성향이 낮은 주식보다 높은 주식이 평균 수익률이 높다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3" y="2679826"/>
            <a:ext cx="5676022" cy="3983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77" y="2679826"/>
            <a:ext cx="5676022" cy="3983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38332" y="832918"/>
            <a:ext cx="580276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** 2000</a:t>
            </a:r>
            <a:r>
              <a:rPr lang="ko-KR" altLang="en-US" sz="1400" dirty="0"/>
              <a:t>년 부터 </a:t>
            </a:r>
            <a:r>
              <a:rPr lang="en-US" altLang="ko-KR" sz="1400" dirty="0"/>
              <a:t>12</a:t>
            </a:r>
            <a:r>
              <a:rPr lang="ko-KR" altLang="en-US" sz="1400" dirty="0"/>
              <a:t>년간 우리나라 주식들의 역사적 </a:t>
            </a:r>
            <a:r>
              <a:rPr lang="en-US" altLang="ko-KR" sz="1400" dirty="0"/>
              <a:t>PBR </a:t>
            </a:r>
            <a:r>
              <a:rPr lang="ko-KR" altLang="en-US" sz="1400" dirty="0"/>
              <a:t>중앙값은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0.91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ko-KR" altLang="en-US" sz="1400" dirty="0"/>
              <a:t>인기주 </a:t>
            </a:r>
            <a:r>
              <a:rPr lang="en-US" altLang="ko-KR" sz="1400" dirty="0"/>
              <a:t>: PBR &gt; 1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dirty="0" err="1"/>
              <a:t>비인기주</a:t>
            </a:r>
            <a:r>
              <a:rPr lang="ko-KR" altLang="en-US" sz="1400" dirty="0"/>
              <a:t> </a:t>
            </a:r>
            <a:r>
              <a:rPr lang="en-US" altLang="ko-KR" sz="1400" dirty="0"/>
              <a:t>: PBR &lt; 1</a:t>
            </a:r>
            <a:endParaRPr lang="ko-KR" altLang="en-US" sz="1400" dirty="0"/>
          </a:p>
        </p:txBody>
      </p:sp>
      <p:sp>
        <p:nvSpPr>
          <p:cNvPr id="9" name="화살표: 오각형 8"/>
          <p:cNvSpPr/>
          <p:nvPr/>
        </p:nvSpPr>
        <p:spPr>
          <a:xfrm flipH="1">
            <a:off x="6358436" y="1989749"/>
            <a:ext cx="5380503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2013</a:t>
            </a:r>
            <a:r>
              <a:rPr lang="ko-KR" altLang="en-US" sz="1100" dirty="0"/>
              <a:t>부터 </a:t>
            </a:r>
            <a:r>
              <a:rPr lang="en-US" altLang="ko-KR" sz="1100" dirty="0"/>
              <a:t>2</a:t>
            </a:r>
            <a:r>
              <a:rPr lang="ko-KR" altLang="en-US" sz="1100" dirty="0"/>
              <a:t>년간의 </a:t>
            </a:r>
            <a:r>
              <a:rPr lang="en-US" altLang="ko-KR" sz="1100" dirty="0"/>
              <a:t>PBR, PER</a:t>
            </a:r>
            <a:r>
              <a:rPr lang="ko-KR" altLang="en-US" sz="1100" dirty="0"/>
              <a:t>의 중앙값</a:t>
            </a:r>
            <a:r>
              <a:rPr lang="en-US" altLang="ko-KR" sz="1100" dirty="0"/>
              <a:t>, </a:t>
            </a:r>
            <a:r>
              <a:rPr lang="ko-KR" altLang="en-US" sz="1100" dirty="0"/>
              <a:t>평균값은 </a:t>
            </a:r>
            <a:r>
              <a:rPr lang="ko-KR" altLang="en-US" sz="1100" dirty="0" err="1"/>
              <a:t>어떤가</a:t>
            </a:r>
            <a:r>
              <a:rPr lang="en-US" altLang="ko-KR" sz="1100" dirty="0"/>
              <a:t>?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0841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2013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부터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년간의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PBR, PER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중앙값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평균값은 어떤가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3999" y="715230"/>
            <a:ext cx="11316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코스피</a:t>
            </a:r>
            <a:endParaRPr lang="ko-KR" altLang="en-US" sz="12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765313"/>
              </p:ext>
            </p:extLst>
          </p:nvPr>
        </p:nvGraphicFramePr>
        <p:xfrm>
          <a:off x="352456" y="1074301"/>
          <a:ext cx="3429000" cy="2305050"/>
        </p:xfrm>
        <a:graphic>
          <a:graphicData uri="http://schemas.openxmlformats.org/drawingml/2006/table">
            <a:tbl>
              <a:tblPr/>
              <a:tblGrid>
                <a:gridCol w="71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stdev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-3991.5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1651.21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225.658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1.5701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2.59754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-140690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85767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10194.3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-102.91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1.5945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10.4898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-1E+08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1113.03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-395258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6278646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EVEBITDA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-11184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-2.7323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410.091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1924682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13211.4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149223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-97572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145196.4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738.22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3446.3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11788.9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-63651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2028461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149322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12297.84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703.367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709997"/>
              </p:ext>
            </p:extLst>
          </p:nvPr>
        </p:nvGraphicFramePr>
        <p:xfrm>
          <a:off x="4263805" y="1074301"/>
          <a:ext cx="3429000" cy="2305050"/>
        </p:xfrm>
        <a:graphic>
          <a:graphicData uri="http://schemas.openxmlformats.org/drawingml/2006/table">
            <a:tbl>
              <a:tblPr/>
              <a:tblGrid>
                <a:gridCol w="71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stdev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-2518.7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30476.19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1001.49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4.41982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-139.26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13.3775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-1E+08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220.78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-180507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4246673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EVEBITDA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9548.01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448.249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244668.9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4155.11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8241.9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19276.2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-5537.9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20593.2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240.76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573.62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1678.56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151566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3795.5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5848.4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9875.35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16901.96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617.116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63805" y="715230"/>
            <a:ext cx="11316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코스닥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910022"/>
              </p:ext>
            </p:extLst>
          </p:nvPr>
        </p:nvGraphicFramePr>
        <p:xfrm>
          <a:off x="8247330" y="1074301"/>
          <a:ext cx="3429000" cy="2305050"/>
        </p:xfrm>
        <a:graphic>
          <a:graphicData uri="http://schemas.openxmlformats.org/drawingml/2006/table">
            <a:tbl>
              <a:tblPr/>
              <a:tblGrid>
                <a:gridCol w="71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stdev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-3991.5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30476.19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784.768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2.0523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3.80646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-140690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85767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665.61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6596.76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-139.26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12.3033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-1E+08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1113.03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-267811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5169480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EVEBITDA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-11184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9548.01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7.2303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433.109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1924682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5697.75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99319.3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-97572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145196.4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7753.62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-63651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2028461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97522.7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16901.96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77.782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653.755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247330" y="710381"/>
            <a:ext cx="1131600" cy="333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</a:rPr>
              <a:t>전체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660728"/>
              </p:ext>
            </p:extLst>
          </p:nvPr>
        </p:nvGraphicFramePr>
        <p:xfrm>
          <a:off x="352456" y="4034783"/>
          <a:ext cx="3429000" cy="2305050"/>
        </p:xfrm>
        <a:graphic>
          <a:graphicData uri="http://schemas.openxmlformats.org/drawingml/2006/table">
            <a:tbl>
              <a:tblPr/>
              <a:tblGrid>
                <a:gridCol w="71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stdev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1349.02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73.097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194.918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3.34074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85767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8942.9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14404.2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6.8372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7.66989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EVEBITDA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1535256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42523.9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167902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145196.4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5654.99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27792.2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1850432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153480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320080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4873.25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775.172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53998" y="3648558"/>
            <a:ext cx="278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KOSPI_</a:t>
            </a:r>
            <a:r>
              <a:rPr lang="ko-KR" altLang="en-US" sz="1200" dirty="0"/>
              <a:t>배당성장</a:t>
            </a:r>
            <a:r>
              <a:rPr lang="en-US" altLang="ko-KR" sz="1200" dirty="0"/>
              <a:t>50</a:t>
            </a:r>
            <a:endParaRPr lang="ko-KR" altLang="en-US" sz="1200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82612"/>
              </p:ext>
            </p:extLst>
          </p:nvPr>
        </p:nvGraphicFramePr>
        <p:xfrm>
          <a:off x="4263805" y="4034783"/>
          <a:ext cx="3429000" cy="2305050"/>
        </p:xfrm>
        <a:graphic>
          <a:graphicData uri="http://schemas.openxmlformats.org/drawingml/2006/table">
            <a:tbl>
              <a:tblPr/>
              <a:tblGrid>
                <a:gridCol w="71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stdev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1142.29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120.537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2.1656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2.57091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-23088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85767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10877.8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4.2757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5.12484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7.3912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8.24318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EVEBITDA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25.3855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1535256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66911.3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-16193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145196.4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5331.16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21157.7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1886846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135336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2334.84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263.112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263805" y="3675717"/>
            <a:ext cx="278796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KOSPI_</a:t>
            </a:r>
            <a:r>
              <a:rPr lang="ko-KR" altLang="en-US" sz="1200" dirty="0"/>
              <a:t>대형주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22162"/>
              </p:ext>
            </p:extLst>
          </p:nvPr>
        </p:nvGraphicFramePr>
        <p:xfrm>
          <a:off x="8247330" y="4034783"/>
          <a:ext cx="3429000" cy="2305050"/>
        </p:xfrm>
        <a:graphic>
          <a:graphicData uri="http://schemas.openxmlformats.org/drawingml/2006/table">
            <a:tbl>
              <a:tblPr/>
              <a:tblGrid>
                <a:gridCol w="71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stdev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-3991.5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416.616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2.2773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3.23662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-11764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10281.9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4.1949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8.97672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17.5501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EVEBITDA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1924682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31153.2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107323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265370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-11367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90359.59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2128.34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7211.2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15329.8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2028461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22446.5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87852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251685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3729.29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96.042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411.545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247330" y="3693574"/>
            <a:ext cx="278796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KOSPI200_</a:t>
            </a:r>
            <a:r>
              <a:rPr lang="ko-KR" altLang="en-US" sz="1200" dirty="0" err="1"/>
              <a:t>중소형주지수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33350" y="6487931"/>
            <a:ext cx="69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/>
              <a:t>XATrends</a:t>
            </a:r>
            <a:r>
              <a:rPr lang="en-US" altLang="ko-KR" sz="1200" dirty="0"/>
              <a:t>.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createMedianAveragePBRPEROfJongmokGroup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에서 만들 수 있다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6550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2013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부터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년간의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PBR, PER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어떤가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4951" y="971623"/>
            <a:ext cx="11316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PBR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138332" y="971623"/>
            <a:ext cx="11316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PER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51" y="1403758"/>
            <a:ext cx="4961386" cy="38834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32" y="1403758"/>
            <a:ext cx="4961386" cy="38834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33350" y="6487931"/>
            <a:ext cx="69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/>
              <a:t>XATrends</a:t>
            </a:r>
            <a:r>
              <a:rPr lang="en-US" altLang="ko-KR" sz="1200" dirty="0"/>
              <a:t>.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createHistorgramOfPERPBRByMarket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에서 만들 수 있다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14951" y="5616092"/>
            <a:ext cx="4057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PBR, PER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정규분포가 아니다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왜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minus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가 나오지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 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어떤 분포를 닮았는가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?</a:t>
            </a:r>
            <a:endParaRPr lang="ko-KR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968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종목 종가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종가차이비율의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어떤가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4951" y="690966"/>
            <a:ext cx="11316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삼성전자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1351" y="690966"/>
            <a:ext cx="11316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LG</a:t>
            </a:r>
            <a:r>
              <a:rPr lang="ko-KR" altLang="en-US" sz="1200" dirty="0"/>
              <a:t>전자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33350" y="6487931"/>
            <a:ext cx="69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/>
              <a:t>XATrends</a:t>
            </a:r>
            <a:r>
              <a:rPr lang="en-US" altLang="ko-KR" sz="1200" dirty="0"/>
              <a:t>.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createHistogramOfJongmok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에서 만들 수 있다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96" y="1097482"/>
            <a:ext cx="4481719" cy="27502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96" y="3847723"/>
            <a:ext cx="4481719" cy="2750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88" y="1097482"/>
            <a:ext cx="4481719" cy="27502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19" y="3847723"/>
            <a:ext cx="4483056" cy="27502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42236" y="1097482"/>
            <a:ext cx="16531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종가가 중심에서 오른쪽으로 많이 </a:t>
            </a:r>
            <a:r>
              <a:rPr lang="ko-KR" altLang="en-US" sz="1200" dirty="0" err="1"/>
              <a:t>취우치고</a:t>
            </a:r>
            <a:r>
              <a:rPr lang="en-US" altLang="ko-KR" sz="1200" dirty="0"/>
              <a:t>,  </a:t>
            </a:r>
            <a:r>
              <a:rPr lang="ko-KR" altLang="en-US" sz="1200" dirty="0"/>
              <a:t>종가차이의 표준편차가 크면</a:t>
            </a:r>
            <a:r>
              <a:rPr lang="en-US" altLang="ko-KR" sz="1200" dirty="0"/>
              <a:t>,  </a:t>
            </a:r>
            <a:r>
              <a:rPr lang="ko-KR" altLang="en-US" sz="1200" dirty="0"/>
              <a:t>구매시기인가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702467" y="1678897"/>
            <a:ext cx="125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오른편 </a:t>
            </a:r>
            <a:r>
              <a:rPr lang="ko-KR" altLang="en-US" sz="1200" b="1" dirty="0" err="1">
                <a:solidFill>
                  <a:srgbClr val="FF0000"/>
                </a:solidFill>
              </a:rPr>
              <a:t>취우침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0751" y="4254239"/>
            <a:ext cx="125088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표준편차 크다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10232" y="4097881"/>
            <a:ext cx="161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종가차이비율분포는  정규분포인가</a:t>
            </a:r>
            <a:r>
              <a:rPr lang="en-US" altLang="ko-KR" sz="1200" b="1" dirty="0">
                <a:solidFill>
                  <a:srgbClr val="FF0000"/>
                </a:solidFill>
              </a:rPr>
              <a:t>?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323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 </a:t>
            </a:r>
            <a:r>
              <a:rPr lang="ko-KR" altLang="en-US" dirty="0"/>
              <a:t>시장 관찰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005735"/>
            <a:ext cx="5478889" cy="3457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3999" y="4851026"/>
            <a:ext cx="580276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특별한 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이유없이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인기가 있다는 것만으로 종목을 선택하는 것은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확률적으로 틀린 것이란 알 수 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지난 </a:t>
            </a:r>
            <a:r>
              <a:rPr lang="en-US" altLang="ko-KR" sz="1400" dirty="0"/>
              <a:t>2000</a:t>
            </a:r>
            <a:r>
              <a:rPr lang="ko-KR" altLang="en-US" sz="1400" dirty="0"/>
              <a:t>년 부터 </a:t>
            </a:r>
            <a:r>
              <a:rPr lang="en-US" altLang="ko-KR" sz="1400" dirty="0"/>
              <a:t>12</a:t>
            </a:r>
            <a:r>
              <a:rPr lang="ko-KR" altLang="en-US" sz="1400" dirty="0"/>
              <a:t>년간 인기주와 비인기주의 역사적 비율은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46:54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비인기주가 다소 많다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138332" y="1175319"/>
            <a:ext cx="5802769" cy="1708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PBR (PER)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1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보다 작은 경우에 한하여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최고가를 치고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 다음 최저가를 치고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얼마나 회복이 되는지 확인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예를들면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LG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전자는  하한가를 도달하고 최고가의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90%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회복하는데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얼마나 시간이 걸리는가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138332" y="3142866"/>
            <a:ext cx="5802769" cy="1708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PBR (PER)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1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보다 작은 경우에 한하여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년동안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최고가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최저가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중앙값를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구하고 평균을 기준으로 상위에 있는 날이 하위에 있는 날에 비해 비율이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3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 있는 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주식중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하위에 있는 주식은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138331" y="5025987"/>
            <a:ext cx="5802769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tool: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PBR (PER)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계속해서 변한다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받을 수 있나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현재로서는 해당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data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은 없다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개인적으로 매일 수집해야 한다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8994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머리말</a:t>
            </a:r>
          </a:p>
        </p:txBody>
      </p:sp>
      <p:sp>
        <p:nvSpPr>
          <p:cNvPr id="16" name="내용 개체 틀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퀀드</a:t>
            </a:r>
            <a:r>
              <a:rPr lang="en-US" altLang="ko-KR" dirty="0"/>
              <a:t> : </a:t>
            </a:r>
            <a:r>
              <a:rPr lang="ko-KR" altLang="en-US" dirty="0"/>
              <a:t>금융투자에서 </a:t>
            </a:r>
            <a:r>
              <a:rPr lang="ko-KR" altLang="en-US" dirty="0" err="1"/>
              <a:t>여러가지</a:t>
            </a:r>
            <a:r>
              <a:rPr lang="ko-KR" altLang="en-US" dirty="0"/>
              <a:t> 계량화를 통해 투자를 하거나 </a:t>
            </a:r>
            <a:r>
              <a:rPr lang="ko-KR" altLang="en-US" dirty="0" err="1"/>
              <a:t>투자지원하는</a:t>
            </a:r>
            <a:r>
              <a:rPr lang="ko-KR" altLang="en-US" dirty="0"/>
              <a:t> 사람들을 통칭해 이른 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알고리즘 </a:t>
            </a:r>
            <a:r>
              <a:rPr lang="ko-KR" altLang="en-US" dirty="0" err="1"/>
              <a:t>트레이딩</a:t>
            </a:r>
            <a:r>
              <a:rPr lang="en-US" altLang="ko-KR" dirty="0"/>
              <a:t>: </a:t>
            </a:r>
            <a:r>
              <a:rPr lang="ko-KR" altLang="en-US" dirty="0"/>
              <a:t>컴퓨터를 통해 자동화된 투자</a:t>
            </a:r>
            <a:endParaRPr lang="en-US" altLang="ko-KR" dirty="0"/>
          </a:p>
          <a:p>
            <a:r>
              <a:rPr lang="ko-KR" altLang="en-US" dirty="0"/>
              <a:t>문병로 교수의 작업실 </a:t>
            </a:r>
            <a:r>
              <a:rPr lang="en-US" altLang="ko-KR" dirty="0"/>
              <a:t>: </a:t>
            </a:r>
            <a:r>
              <a:rPr lang="ko-KR" altLang="en-US" dirty="0" err="1"/>
              <a:t>메트릭</a:t>
            </a:r>
            <a:r>
              <a:rPr lang="ko-KR" altLang="en-US" dirty="0"/>
              <a:t> 스튜디오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975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 </a:t>
            </a:r>
            <a:r>
              <a:rPr lang="ko-KR" altLang="en-US" dirty="0"/>
              <a:t>시장 관찰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977" y="893411"/>
            <a:ext cx="580276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지난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년부터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년간 임의의 날에 주식을 매입했다면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주후는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평균적으로 어땠는가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상승일과 하락일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: 42:46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865805"/>
            <a:ext cx="5064299" cy="33646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977" y="5376634"/>
            <a:ext cx="5135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주가의 상승 하락은 좌우대칭이 아니다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상승은 오른쪽 긴 꼬리를 하고 있다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960" y="1865805"/>
            <a:ext cx="5101253" cy="30802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38332" y="893411"/>
            <a:ext cx="580276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임의의 날에 주식 매입하고 특정기간후 상승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하락 확률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2960" y="5175247"/>
            <a:ext cx="513532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경우에 평균 상승의 폭이 더 커서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산술평균을 내면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플러스가 된다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400" dirty="0"/>
          </a:p>
        </p:txBody>
      </p:sp>
      <p:sp>
        <p:nvSpPr>
          <p:cNvPr id="13" name="화살표: 오각형 12"/>
          <p:cNvSpPr/>
          <p:nvPr/>
        </p:nvSpPr>
        <p:spPr>
          <a:xfrm flipH="1">
            <a:off x="7645184" y="5632600"/>
            <a:ext cx="3389759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테마 주에서도 같은 애기를 할 수 가 있나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97339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 </a:t>
            </a:r>
            <a:r>
              <a:rPr lang="ko-KR" altLang="en-US" dirty="0"/>
              <a:t>시장 관찰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977" y="893411"/>
            <a:ext cx="580276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손절매는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과연 의미가 있는가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750892" y="5258038"/>
            <a:ext cx="5065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미국 증시의 경우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산술평균을 적용시 시장평균보다 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손절한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종목이 현저해 낮다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손절한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것이 잘 못 된 것 처럼 보인다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기하평균 적용시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, 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오히려 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손절한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것이 잘 한 것이다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손절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종목의 변동성이 시장평균보다 더 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커다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,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7" y="1542640"/>
            <a:ext cx="4173457" cy="26013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2976" y="4417115"/>
            <a:ext cx="5356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지난 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년부터 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년간 우리나라 증시의 모든 </a:t>
            </a:r>
            <a:r>
              <a:rPr lang="ko-KR" alt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데이타에서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매입 후 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이내에 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20% 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손실을 넘어선 첫째 날 이후의 평균 상승폭을 보인다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 지나면 </a:t>
            </a:r>
            <a:r>
              <a:rPr lang="ko-KR" alt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손절한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종목들의 예후가 현저히 나빠진다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그러므로 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 이상의 관점에서 보면 </a:t>
            </a:r>
            <a:r>
              <a:rPr lang="ko-KR" alt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손절은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잘 한 일이다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dirty="0"/>
          </a:p>
        </p:txBody>
      </p:sp>
      <p:sp>
        <p:nvSpPr>
          <p:cNvPr id="14" name="화살표: 오각형 13"/>
          <p:cNvSpPr/>
          <p:nvPr/>
        </p:nvSpPr>
        <p:spPr>
          <a:xfrm flipH="1">
            <a:off x="800501" y="5927879"/>
            <a:ext cx="3389759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테마 주에서도 같은 애기를 할 수 가 있나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948" y="169936"/>
            <a:ext cx="3391678" cy="4970235"/>
          </a:xfrm>
          <a:prstGeom prst="rect">
            <a:avLst/>
          </a:prstGeom>
        </p:spPr>
      </p:pic>
      <p:sp>
        <p:nvSpPr>
          <p:cNvPr id="15" name="화살표: 오각형 14"/>
          <p:cNvSpPr/>
          <p:nvPr/>
        </p:nvSpPr>
        <p:spPr>
          <a:xfrm flipH="1">
            <a:off x="6908337" y="6598315"/>
            <a:ext cx="3389759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기하 평균</a:t>
            </a:r>
            <a:r>
              <a:rPr lang="en-US" altLang="ko-KR" sz="1100" dirty="0"/>
              <a:t>, </a:t>
            </a:r>
            <a:r>
              <a:rPr lang="ko-KR" altLang="en-US" sz="1100" dirty="0"/>
              <a:t>산술 평균 어떻 것이 맞는가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6532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 </a:t>
            </a:r>
            <a:r>
              <a:rPr lang="ko-KR" altLang="en-US" dirty="0"/>
              <a:t>시장 관찰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977" y="893411"/>
            <a:ext cx="580276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손절매는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과연 의미가 있는가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85644" y="4286328"/>
            <a:ext cx="506528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 그림에서 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손절매선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-15%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최고의 수익률을 보이고 있다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자신이 하고 있는 투자방식에서 최적 </a:t>
            </a:r>
            <a:r>
              <a:rPr lang="ko-KR" altLang="en-U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손절매선이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얼마인지  미리 알 필요가 있다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5022" y="4932659"/>
            <a:ext cx="5478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기간 중 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KOSPI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연평균 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15.0% 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상승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KOSDAQ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-2.5%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-7.5% 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 넘어서면 오히려 </a:t>
            </a:r>
            <a:r>
              <a:rPr lang="ko-KR" alt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손절을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안 하는 것 보다 못하다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손절매는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대체적으로 효과가 있다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 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542640"/>
            <a:ext cx="4933950" cy="3114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644" y="1080353"/>
            <a:ext cx="4648116" cy="31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21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 </a:t>
            </a:r>
            <a:r>
              <a:rPr lang="ko-KR" altLang="en-US" dirty="0"/>
              <a:t>시장 관찰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977" y="893411"/>
            <a:ext cx="580276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소형주가 대체적으로 수익률이 높다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38332" y="3796063"/>
            <a:ext cx="547867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미국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한국 증시를 보더라도 소형주가 대체적으로 수익률이 높다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.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23" y="1387506"/>
            <a:ext cx="4078108" cy="2607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4" y="3994951"/>
            <a:ext cx="4078108" cy="26074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61" y="1080353"/>
            <a:ext cx="4031150" cy="25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87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 </a:t>
            </a:r>
            <a:r>
              <a:rPr lang="ko-KR" altLang="en-US" dirty="0"/>
              <a:t>시장 관찰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977" y="893411"/>
            <a:ext cx="580276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유동성이 미치는 영향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82977" y="5805933"/>
            <a:ext cx="5478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유동성 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거래 금액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ym typeface="Wingdings" panose="05000000000000000000" pitchFamily="2" charset="2"/>
              </a:rPr>
              <a:t>슬리피지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현재가에 </a:t>
            </a:r>
            <a:r>
              <a:rPr lang="ko-KR" altLang="en-US" sz="1200" dirty="0" err="1">
                <a:sym typeface="Wingdings" panose="05000000000000000000" pitchFamily="2" charset="2"/>
              </a:rPr>
              <a:t>원할하게</a:t>
            </a:r>
            <a:r>
              <a:rPr lang="ko-KR" altLang="en-US" sz="1200" dirty="0">
                <a:sym typeface="Wingdings" panose="05000000000000000000" pitchFamily="2" charset="2"/>
              </a:rPr>
              <a:t> 거래가 되지않아 발생하는 손해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유니버스 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포트폴리오 구성하기 위해 후보 종목 전체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267296"/>
            <a:ext cx="5147980" cy="32390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999" y="4709050"/>
            <a:ext cx="547867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유동성을  상위 </a:t>
            </a:r>
            <a:r>
              <a:rPr lang="en-US" altLang="ko-KR" sz="1200" dirty="0">
                <a:sym typeface="Wingdings" panose="05000000000000000000" pitchFamily="2" charset="2"/>
              </a:rPr>
              <a:t>20%, 30% </a:t>
            </a:r>
            <a:r>
              <a:rPr lang="ko-KR" altLang="en-US" sz="1200" dirty="0">
                <a:sym typeface="Wingdings" panose="05000000000000000000" pitchFamily="2" charset="2"/>
              </a:rPr>
              <a:t>등 넓혀 감에 따라 수익률이 올라간다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유동성에 큰 종목에 집착하면 수익률에서 손해를 본다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  <a:endParaRPr lang="ko-KR" altLang="en-US" sz="1200" dirty="0"/>
          </a:p>
        </p:txBody>
      </p:sp>
      <p:sp>
        <p:nvSpPr>
          <p:cNvPr id="10" name="화살표: 오각형 9"/>
          <p:cNvSpPr/>
          <p:nvPr/>
        </p:nvSpPr>
        <p:spPr>
          <a:xfrm flipH="1">
            <a:off x="411201" y="5491682"/>
            <a:ext cx="3389759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유동성의 측정은 어떻게 하지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3665547" y="3505246"/>
            <a:ext cx="17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포트폴리오 </a:t>
            </a:r>
            <a:r>
              <a:rPr lang="en-US" altLang="ko-K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40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5746" y="893410"/>
            <a:ext cx="580276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강한 주식이 계속 가는가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47" y="1267296"/>
            <a:ext cx="5512995" cy="32630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38250" y="4709050"/>
            <a:ext cx="5650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가장 많이 오른 주식이 가장 적게 오른 주식의 수익률보다 높다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기간을 </a:t>
            </a:r>
            <a:r>
              <a:rPr lang="en-US" altLang="ko-KR" sz="1200" dirty="0">
                <a:sym typeface="Wingdings" panose="05000000000000000000" pitchFamily="2" charset="2"/>
              </a:rPr>
              <a:t>6</a:t>
            </a:r>
            <a:r>
              <a:rPr lang="ko-KR" altLang="en-US" sz="1200" dirty="0">
                <a:sym typeface="Wingdings" panose="05000000000000000000" pitchFamily="2" charset="2"/>
              </a:rPr>
              <a:t>개월을 </a:t>
            </a:r>
            <a:r>
              <a:rPr lang="en-US" altLang="ko-KR" sz="1200" dirty="0">
                <a:sym typeface="Wingdings" panose="05000000000000000000" pitchFamily="2" charset="2"/>
              </a:rPr>
              <a:t>1year</a:t>
            </a:r>
            <a:r>
              <a:rPr lang="ko-KR" altLang="en-US" sz="1200" dirty="0">
                <a:sym typeface="Wingdings" panose="05000000000000000000" pitchFamily="2" charset="2"/>
              </a:rPr>
              <a:t>으로 하더라도 비슷한 결과를 얻는다</a:t>
            </a:r>
            <a:r>
              <a:rPr lang="en-US" altLang="ko-KR" sz="1200" dirty="0">
                <a:sym typeface="Wingdings" panose="05000000000000000000" pitchFamily="2" charset="2"/>
              </a:rPr>
              <a:t>. ( </a:t>
            </a:r>
            <a:r>
              <a:rPr lang="ko-KR" alt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미국 증시의 경우 </a:t>
            </a:r>
            <a:r>
              <a:rPr lang="en-US" altLang="ko-KR" sz="1200" dirty="0">
                <a:sym typeface="Wingdings" panose="05000000000000000000" pitchFamily="2" charset="2"/>
              </a:rPr>
              <a:t>)</a:t>
            </a:r>
            <a:endParaRPr lang="ko-KR" altLang="en-US" sz="1200" dirty="0"/>
          </a:p>
        </p:txBody>
      </p:sp>
      <p:sp>
        <p:nvSpPr>
          <p:cNvPr id="15" name="화살표: 오각형 14"/>
          <p:cNvSpPr/>
          <p:nvPr/>
        </p:nvSpPr>
        <p:spPr>
          <a:xfrm flipH="1">
            <a:off x="6323114" y="5414189"/>
            <a:ext cx="3389759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한국도 </a:t>
            </a:r>
            <a:r>
              <a:rPr lang="ko-KR" altLang="en-US" sz="1100" dirty="0" err="1"/>
              <a:t>그러한가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38925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2 .  </a:t>
            </a:r>
            <a:r>
              <a:rPr lang="ko-KR" altLang="en-US" dirty="0"/>
              <a:t>시장 관찰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239" y="831267"/>
            <a:ext cx="580276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강한 주식이 계속 가는가</a:t>
            </a:r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20490" y="4256289"/>
            <a:ext cx="565026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ym typeface="Wingdings" panose="05000000000000000000" pitchFamily="2" charset="2"/>
              </a:rPr>
              <a:t>한국 증시의 경우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 가장 많이 가장 적게 오른 주식의 수익률이 안 좋다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ym typeface="Wingdings" panose="05000000000000000000" pitchFamily="2" charset="2"/>
              </a:rPr>
              <a:t>( </a:t>
            </a:r>
            <a:r>
              <a:rPr lang="ko-KR" alt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한국 증시의 경우 </a:t>
            </a:r>
            <a:r>
              <a:rPr lang="en-US" altLang="ko-KR" sz="1200" dirty="0">
                <a:sym typeface="Wingdings" panose="05000000000000000000" pitchFamily="2" charset="2"/>
              </a:rPr>
              <a:t>)</a:t>
            </a:r>
            <a:endParaRPr lang="ko-KR" altLang="en-US" sz="1200" dirty="0"/>
          </a:p>
        </p:txBody>
      </p:sp>
      <p:sp>
        <p:nvSpPr>
          <p:cNvPr id="15" name="화살표: 오각형 14"/>
          <p:cNvSpPr/>
          <p:nvPr/>
        </p:nvSpPr>
        <p:spPr>
          <a:xfrm flipH="1">
            <a:off x="1804381" y="4627208"/>
            <a:ext cx="3389759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확인하려 자자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289854"/>
            <a:ext cx="4556376" cy="2747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8332" y="1018209"/>
            <a:ext cx="565026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ym typeface="Wingdings" panose="05000000000000000000" pitchFamily="2" charset="2"/>
              </a:rPr>
              <a:t>증시가 오르면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선행</a:t>
            </a:r>
            <a:r>
              <a:rPr lang="en-US" altLang="ko-KR" sz="1200" dirty="0">
                <a:sym typeface="Wingdings" panose="05000000000000000000" pitchFamily="2" charset="2"/>
              </a:rPr>
              <a:t>/</a:t>
            </a:r>
            <a:r>
              <a:rPr lang="ko-KR" altLang="en-US" sz="1200" dirty="0" err="1">
                <a:sym typeface="Wingdings" panose="05000000000000000000" pitchFamily="2" charset="2"/>
              </a:rPr>
              <a:t>후행하는</a:t>
            </a:r>
            <a:r>
              <a:rPr lang="ko-KR" altLang="en-US" sz="1200" dirty="0">
                <a:sym typeface="Wingdings" panose="05000000000000000000" pitchFamily="2" charset="2"/>
              </a:rPr>
              <a:t> 주식이 있고</a:t>
            </a:r>
            <a:r>
              <a:rPr lang="en-US" altLang="ko-KR" sz="1200" dirty="0">
                <a:sym typeface="Wingdings" panose="05000000000000000000" pitchFamily="2" charset="2"/>
              </a:rPr>
              <a:t>,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ym typeface="Wingdings" panose="05000000000000000000" pitchFamily="2" charset="2"/>
              </a:rPr>
              <a:t>증시가 내리면</a:t>
            </a:r>
            <a:r>
              <a:rPr lang="en-US" altLang="ko-KR" sz="1200" dirty="0">
                <a:sym typeface="Wingdings" panose="05000000000000000000" pitchFamily="2" charset="2"/>
              </a:rPr>
              <a:t>,  </a:t>
            </a:r>
            <a:r>
              <a:rPr lang="ko-KR" altLang="en-US" sz="1200" dirty="0">
                <a:sym typeface="Wingdings" panose="05000000000000000000" pitchFamily="2" charset="2"/>
              </a:rPr>
              <a:t>선행</a:t>
            </a:r>
            <a:r>
              <a:rPr lang="en-US" altLang="ko-KR" sz="1200" dirty="0">
                <a:sym typeface="Wingdings" panose="05000000000000000000" pitchFamily="2" charset="2"/>
              </a:rPr>
              <a:t>/</a:t>
            </a:r>
            <a:r>
              <a:rPr lang="ko-KR" altLang="en-US" sz="1200" dirty="0" err="1">
                <a:sym typeface="Wingdings" panose="05000000000000000000" pitchFamily="2" charset="2"/>
              </a:rPr>
              <a:t>후행하는</a:t>
            </a:r>
            <a:r>
              <a:rPr lang="ko-KR" altLang="en-US" sz="1200" dirty="0">
                <a:sym typeface="Wingdings" panose="05000000000000000000" pitchFamily="2" charset="2"/>
              </a:rPr>
              <a:t> 주식이 있다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ym typeface="Wingdings" panose="05000000000000000000" pitchFamily="2" charset="2"/>
              </a:rPr>
              <a:t>이를  </a:t>
            </a:r>
            <a:r>
              <a:rPr lang="en-US" altLang="ko-KR" sz="1200" dirty="0">
                <a:sym typeface="Wingdings" panose="05000000000000000000" pitchFamily="2" charset="2"/>
              </a:rPr>
              <a:t>5</a:t>
            </a:r>
            <a:r>
              <a:rPr lang="ko-KR" altLang="en-US" sz="1200" dirty="0">
                <a:sym typeface="Wingdings" panose="05000000000000000000" pitchFamily="2" charset="2"/>
              </a:rPr>
              <a:t>일선</a:t>
            </a:r>
            <a:r>
              <a:rPr lang="en-US" altLang="ko-KR" sz="1200" dirty="0">
                <a:sym typeface="Wingdings" panose="05000000000000000000" pitchFamily="2" charset="2"/>
              </a:rPr>
              <a:t>, 20</a:t>
            </a:r>
            <a:r>
              <a:rPr lang="ko-KR" altLang="en-US" sz="1200" dirty="0">
                <a:sym typeface="Wingdings" panose="05000000000000000000" pitchFamily="2" charset="2"/>
              </a:rPr>
              <a:t>일 이동선으로 상관관계를 풀어보자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31206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5.  </a:t>
            </a:r>
            <a:r>
              <a:rPr lang="ko-KR" altLang="en-US" dirty="0"/>
              <a:t>변동성 다스리기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411" y="769547"/>
            <a:ext cx="55221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ym typeface="Wingdings" panose="05000000000000000000" pitchFamily="2" charset="2"/>
              </a:rPr>
              <a:t>투자에서 장기적 승자가 되기 위해서는 반드시 갖추어야 할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덕목</a:t>
            </a:r>
            <a:r>
              <a:rPr lang="ko-KR" altLang="en-US" sz="1400" dirty="0">
                <a:sym typeface="Wingdings" panose="05000000000000000000" pitchFamily="2" charset="2"/>
              </a:rPr>
              <a:t>에 대해서 애기한다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ym typeface="Wingdings" panose="05000000000000000000" pitchFamily="2" charset="2"/>
              </a:rPr>
              <a:t>즉 변동성 다스리기 이다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ym typeface="Wingdings" panose="05000000000000000000" pitchFamily="2" charset="2"/>
              </a:rPr>
              <a:t>기본적으로 변동성이란 요소와 온몸으로 부딪히지 않고는 장기적으로 견딜 수 없는 곳이 주식 시장이다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8" y="2592974"/>
            <a:ext cx="4218413" cy="2359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411" y="5112785"/>
            <a:ext cx="55221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ym typeface="Wingdings" panose="05000000000000000000" pitchFamily="2" charset="2"/>
              </a:rPr>
              <a:t>버핏은</a:t>
            </a:r>
            <a:r>
              <a:rPr lang="ko-KR" altLang="en-US" sz="1400" dirty="0">
                <a:sym typeface="Wingdings" panose="05000000000000000000" pitchFamily="2" charset="2"/>
              </a:rPr>
              <a:t> 일반적인 펀드에 비해 </a:t>
            </a:r>
            <a:r>
              <a:rPr lang="ko-KR" altLang="en-US" sz="1400" b="1" dirty="0">
                <a:sym typeface="Wingdings" panose="05000000000000000000" pitchFamily="2" charset="2"/>
              </a:rPr>
              <a:t>편입 종목 수가 작아서 연도별 수익의 변동성이 큰 것이 특징이다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매년 일정하게 </a:t>
            </a:r>
            <a:r>
              <a:rPr lang="en-US" altLang="ko-KR" sz="1400" dirty="0">
                <a:sym typeface="Wingdings" panose="05000000000000000000" pitchFamily="2" charset="2"/>
              </a:rPr>
              <a:t>12%</a:t>
            </a:r>
            <a:r>
              <a:rPr lang="ko-KR" altLang="en-US" sz="1400" dirty="0">
                <a:sym typeface="Wingdings" panose="05000000000000000000" pitchFamily="2" charset="2"/>
              </a:rPr>
              <a:t>의 수익을 얻는 것 보다</a:t>
            </a:r>
            <a:r>
              <a:rPr lang="en-US" altLang="ko-KR" sz="1400" dirty="0">
                <a:sym typeface="Wingdings" panose="05000000000000000000" pitchFamily="2" charset="2"/>
              </a:rPr>
              <a:t>,  </a:t>
            </a:r>
            <a:r>
              <a:rPr lang="ko-KR" altLang="en-US" sz="1400" dirty="0" err="1">
                <a:sym typeface="Wingdings" panose="05000000000000000000" pitchFamily="2" charset="2"/>
              </a:rPr>
              <a:t>들쑥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sym typeface="Wingdings" panose="05000000000000000000" pitchFamily="2" charset="2"/>
              </a:rPr>
              <a:t>날쑥하지만</a:t>
            </a:r>
            <a:r>
              <a:rPr lang="ko-KR" altLang="en-US" sz="1400" dirty="0">
                <a:sym typeface="Wingdings" panose="05000000000000000000" pitchFamily="2" charset="2"/>
              </a:rPr>
              <a:t> 연 복리 </a:t>
            </a:r>
            <a:r>
              <a:rPr lang="en-US" altLang="ko-KR" sz="1400" dirty="0">
                <a:sym typeface="Wingdings" panose="05000000000000000000" pitchFamily="2" charset="2"/>
              </a:rPr>
              <a:t>15%</a:t>
            </a:r>
            <a:r>
              <a:rPr lang="ko-KR" altLang="en-US" sz="1400" dirty="0">
                <a:sym typeface="Wingdings" panose="05000000000000000000" pitchFamily="2" charset="2"/>
              </a:rPr>
              <a:t>인 쪽을 택하겠다는 </a:t>
            </a:r>
            <a:r>
              <a:rPr lang="ko-KR" altLang="en-US" sz="1400" dirty="0" err="1">
                <a:sym typeface="Wingdings" panose="05000000000000000000" pitchFamily="2" charset="2"/>
              </a:rPr>
              <a:t>버핏의</a:t>
            </a:r>
            <a:r>
              <a:rPr lang="ko-KR" altLang="en-US" sz="1400" dirty="0">
                <a:sym typeface="Wingdings" panose="05000000000000000000" pitchFamily="2" charset="2"/>
              </a:rPr>
              <a:t> 말이 그의 </a:t>
            </a:r>
            <a:r>
              <a:rPr lang="ko-KR" altLang="en-US" sz="1400" dirty="0" err="1">
                <a:sym typeface="Wingdings" panose="05000000000000000000" pitchFamily="2" charset="2"/>
              </a:rPr>
              <a:t>철할이다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511" y="821657"/>
            <a:ext cx="4456946" cy="33120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1624" y="4133756"/>
            <a:ext cx="58210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ym typeface="Wingdings" panose="05000000000000000000" pitchFamily="2" charset="2"/>
              </a:rPr>
              <a:t>어느 한 </a:t>
            </a:r>
            <a:r>
              <a:rPr lang="ko-KR" altLang="en-US" sz="1400" dirty="0" err="1">
                <a:sym typeface="Wingdings" panose="05000000000000000000" pitchFamily="2" charset="2"/>
              </a:rPr>
              <a:t>해을</a:t>
            </a:r>
            <a:r>
              <a:rPr lang="ko-KR" altLang="en-US" sz="1400" dirty="0">
                <a:sym typeface="Wingdings" panose="05000000000000000000" pitchFamily="2" charset="2"/>
              </a:rPr>
              <a:t> 보고</a:t>
            </a:r>
            <a:r>
              <a:rPr lang="en-US" altLang="ko-KR" sz="1400" dirty="0">
                <a:sym typeface="Wingdings" panose="05000000000000000000" pitchFamily="2" charset="2"/>
              </a:rPr>
              <a:t>, S&amp;P500 </a:t>
            </a:r>
            <a:r>
              <a:rPr lang="ko-KR" altLang="en-US" sz="1400" dirty="0">
                <a:sym typeface="Wingdings" panose="05000000000000000000" pitchFamily="2" charset="2"/>
              </a:rPr>
              <a:t>지수보다 못한 수익을 낸 </a:t>
            </a:r>
            <a:r>
              <a:rPr lang="ko-KR" altLang="en-US" sz="1400" dirty="0" err="1">
                <a:sym typeface="Wingdings" panose="05000000000000000000" pitchFamily="2" charset="2"/>
              </a:rPr>
              <a:t>경우을</a:t>
            </a:r>
            <a:r>
              <a:rPr lang="ko-KR" altLang="en-US" sz="1400" dirty="0">
                <a:sym typeface="Wingdings" panose="05000000000000000000" pitchFamily="2" charset="2"/>
              </a:rPr>
              <a:t> 보면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ym typeface="Wingdings" panose="05000000000000000000" pitchFamily="2" charset="2"/>
              </a:rPr>
              <a:t>워렌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sym typeface="Wingdings" panose="05000000000000000000" pitchFamily="2" charset="2"/>
              </a:rPr>
              <a:t>버핏</a:t>
            </a:r>
            <a:r>
              <a:rPr lang="en-US" altLang="ko-KR" sz="1400" dirty="0">
                <a:sym typeface="Wingdings" panose="05000000000000000000" pitchFamily="2" charset="2"/>
              </a:rPr>
              <a:t>: 33%,  </a:t>
            </a:r>
            <a:r>
              <a:rPr lang="ko-KR" altLang="en-US" sz="1400" dirty="0">
                <a:sym typeface="Wingdings" panose="05000000000000000000" pitchFamily="2" charset="2"/>
              </a:rPr>
              <a:t>존 </a:t>
            </a:r>
            <a:r>
              <a:rPr lang="ko-KR" altLang="en-US" sz="1400" dirty="0" err="1">
                <a:sym typeface="Wingdings" panose="05000000000000000000" pitchFamily="2" charset="2"/>
              </a:rPr>
              <a:t>내프</a:t>
            </a:r>
            <a:r>
              <a:rPr lang="en-US" altLang="ko-KR" sz="1400" dirty="0">
                <a:sym typeface="Wingdings" panose="05000000000000000000" pitchFamily="2" charset="2"/>
              </a:rPr>
              <a:t>: 32%, </a:t>
            </a:r>
            <a:r>
              <a:rPr lang="ko-KR" altLang="en-US" sz="1400" dirty="0" err="1">
                <a:sym typeface="Wingdings" panose="05000000000000000000" pitchFamily="2" charset="2"/>
              </a:rPr>
              <a:t>피터</a:t>
            </a:r>
            <a:r>
              <a:rPr lang="ko-KR" altLang="en-US" sz="1400" dirty="0">
                <a:sym typeface="Wingdings" panose="05000000000000000000" pitchFamily="2" charset="2"/>
              </a:rPr>
              <a:t> 렌치</a:t>
            </a:r>
            <a:r>
              <a:rPr lang="en-US" altLang="ko-KR" sz="1400" dirty="0">
                <a:sym typeface="Wingdings" panose="05000000000000000000" pitchFamily="2" charset="2"/>
              </a:rPr>
              <a:t>:56%, </a:t>
            </a:r>
            <a:r>
              <a:rPr lang="ko-KR" altLang="en-US" sz="1400" dirty="0" err="1">
                <a:sym typeface="Wingdings" panose="05000000000000000000" pitchFamily="2" charset="2"/>
              </a:rPr>
              <a:t>케네스</a:t>
            </a:r>
            <a:r>
              <a:rPr lang="ko-KR" altLang="en-US" sz="1400" dirty="0">
                <a:sym typeface="Wingdings" panose="05000000000000000000" pitchFamily="2" charset="2"/>
              </a:rPr>
              <a:t> 피셔</a:t>
            </a:r>
            <a:r>
              <a:rPr lang="en-US" altLang="ko-KR" sz="1400" dirty="0">
                <a:sym typeface="Wingdings" panose="05000000000000000000" pitchFamily="2" charset="2"/>
              </a:rPr>
              <a:t>:27%,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매년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KOSPI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지수를 이기는 투자를 기대할 수 있겠는가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위탁받은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펀드가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KOSPI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을 이기는 수익을 매년 기대할 수 있는가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펀드를 선택할 때는 최소한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년 정도의 실적을 보아야 한다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우리나라의 주식형 펀드의 </a:t>
            </a:r>
            <a:r>
              <a:rPr lang="en-US" altLang="ko-KR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70%</a:t>
            </a:r>
            <a:r>
              <a:rPr lang="ko-KR" altLang="en-US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가 </a:t>
            </a:r>
            <a:r>
              <a:rPr lang="en-US" altLang="ko-KR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KOSPI </a:t>
            </a:r>
            <a:r>
              <a:rPr lang="ko-KR" altLang="en-US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지수를 따라가지 못한다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b="1" dirty="0">
                <a:solidFill>
                  <a:srgbClr val="FF0000"/>
                </a:solidFill>
              </a:rPr>
              <a:t>인덱스펀드는 주가지수보다 더 나은 수익률을 얻을 수 없습니다</a:t>
            </a:r>
          </a:p>
        </p:txBody>
      </p:sp>
    </p:spTree>
    <p:extLst>
      <p:ext uri="{BB962C8B-B14F-4D97-AF65-F5344CB8AC3E}">
        <p14:creationId xmlns:p14="http://schemas.microsoft.com/office/powerpoint/2010/main" val="4171339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5.  </a:t>
            </a:r>
            <a:r>
              <a:rPr lang="ko-KR" altLang="en-US" dirty="0"/>
              <a:t>변동성 다스리기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00554" y="5739534"/>
            <a:ext cx="552211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ym typeface="Wingdings" panose="05000000000000000000" pitchFamily="2" charset="2"/>
              </a:rPr>
              <a:t>기하평균의 원리와 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ym typeface="Wingdings" panose="05000000000000000000" pitchFamily="2" charset="2"/>
              </a:rPr>
              <a:t>켈리의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sym typeface="Wingdings" panose="05000000000000000000" pitchFamily="2" charset="2"/>
              </a:rPr>
              <a:t>베팅</a:t>
            </a:r>
            <a:r>
              <a:rPr lang="ko-KR" altLang="en-US" sz="1400" dirty="0">
                <a:sym typeface="Wingdings" panose="05000000000000000000" pitchFamily="2" charset="2"/>
              </a:rPr>
              <a:t> 설명은 언제 나오나 </a:t>
            </a:r>
            <a:r>
              <a:rPr lang="en-US" altLang="ko-KR" sz="1400" dirty="0">
                <a:sym typeface="Wingdings" panose="05000000000000000000" pitchFamily="2" charset="2"/>
              </a:rPr>
              <a:t>?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54411" y="769547"/>
            <a:ext cx="5522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ym typeface="Wingdings" panose="05000000000000000000" pitchFamily="2" charset="2"/>
              </a:rPr>
              <a:t>대가들의 성적을 보더라도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지수보다 못한 시간이 상당히 길다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ym typeface="Wingdings" panose="05000000000000000000" pitchFamily="2" charset="2"/>
              </a:rPr>
              <a:t>그런 시간 동안 그 들도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숱한 비난을 받고 펀드에서 자금이 빠져 나가는 고통을 겪을 것이다</a:t>
            </a:r>
            <a:r>
              <a:rPr lang="en-US" altLang="ko-KR" sz="1400" dirty="0">
                <a:sym typeface="Wingdings" panose="05000000000000000000" pitchFamily="2" charset="2"/>
              </a:rPr>
              <a:t>. 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그런 시간을 참은 사람들이 궁극적으로 열매를 가져 간다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2154542"/>
            <a:ext cx="4992256" cy="32302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3999" y="5610225"/>
            <a:ext cx="5522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ym typeface="Wingdings" panose="05000000000000000000" pitchFamily="2" charset="2"/>
              </a:rPr>
              <a:t>위는 </a:t>
            </a:r>
            <a:r>
              <a:rPr lang="en-US" altLang="ko-KR" sz="1400" dirty="0">
                <a:sym typeface="Wingdings" panose="05000000000000000000" pitchFamily="2" charset="2"/>
              </a:rPr>
              <a:t>5</a:t>
            </a:r>
            <a:r>
              <a:rPr lang="ko-KR" altLang="en-US" sz="1400" dirty="0">
                <a:sym typeface="Wingdings" panose="05000000000000000000" pitchFamily="2" charset="2"/>
              </a:rPr>
              <a:t>년간의 실전 기록으로 일반 투자자가 보고 이를 참고 견디기가 어렵다</a:t>
            </a:r>
            <a:r>
              <a:rPr lang="en-US" altLang="ko-KR" sz="1400" dirty="0">
                <a:sym typeface="Wingdings" panose="05000000000000000000" pitchFamily="2" charset="2"/>
              </a:rPr>
              <a:t>.  </a:t>
            </a:r>
            <a:r>
              <a:rPr lang="ko-KR" altLang="en-US" sz="1400" dirty="0">
                <a:sym typeface="Wingdings" panose="05000000000000000000" pitchFamily="2" charset="2"/>
              </a:rPr>
              <a:t>이런 변동성을 견디면 결과는 고수익을 챙긴다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38332" y="787219"/>
            <a:ext cx="552211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ym typeface="Wingdings" panose="05000000000000000000" pitchFamily="2" charset="2"/>
              </a:rPr>
              <a:t>P371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314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Chapter 1 .  </a:t>
            </a:r>
            <a:r>
              <a:rPr lang="ko-KR" altLang="en-US" dirty="0"/>
              <a:t>확률의 게임</a:t>
            </a:r>
          </a:p>
        </p:txBody>
      </p:sp>
      <p:sp>
        <p:nvSpPr>
          <p:cNvPr id="16" name="내용 개체 틀 15"/>
          <p:cNvSpPr>
            <a:spLocks noGrp="1"/>
          </p:cNvSpPr>
          <p:nvPr>
            <p:ph idx="1"/>
          </p:nvPr>
        </p:nvSpPr>
        <p:spPr>
          <a:xfrm>
            <a:off x="760018" y="750360"/>
            <a:ext cx="11313605" cy="542660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주식시장을 살찌우는 것은 우습게도 사람이 가진 동물적 낙관주의</a:t>
            </a:r>
            <a:r>
              <a:rPr lang="en-US" altLang="ko-KR" dirty="0"/>
              <a:t>.  </a:t>
            </a:r>
            <a:r>
              <a:rPr lang="ko-KR" altLang="en-US" dirty="0"/>
              <a:t>즉 대충 계산에 의한 </a:t>
            </a:r>
            <a:r>
              <a:rPr lang="en-US" altLang="ko-KR" dirty="0"/>
              <a:t>“</a:t>
            </a:r>
            <a:r>
              <a:rPr lang="ko-KR" altLang="en-US" dirty="0"/>
              <a:t>지르기</a:t>
            </a:r>
            <a:r>
              <a:rPr lang="en-US" altLang="ko-KR" dirty="0"/>
              <a:t>”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시장에서 전해내려 오는 </a:t>
            </a:r>
            <a:r>
              <a:rPr lang="ko-KR" altLang="en-US" b="1" dirty="0"/>
              <a:t>많은 이론들이 데이터로 검증을 해 보면</a:t>
            </a:r>
            <a:r>
              <a:rPr lang="en-US" altLang="ko-KR" b="1" dirty="0"/>
              <a:t> </a:t>
            </a:r>
            <a:r>
              <a:rPr lang="ko-KR" altLang="en-US" b="1" dirty="0"/>
              <a:t>작동하지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독자들이 </a:t>
            </a:r>
            <a:r>
              <a:rPr lang="ko-KR" altLang="en-US" b="1" dirty="0"/>
              <a:t>계량적 마인드의 중요성을 </a:t>
            </a:r>
            <a:r>
              <a:rPr lang="ko-KR" altLang="en-US" dirty="0"/>
              <a:t>감지하도록 하는 것이 이  책의 목표이다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 err="1"/>
              <a:t>공부안하는</a:t>
            </a:r>
            <a:r>
              <a:rPr lang="ko-KR" altLang="en-US" b="1" dirty="0"/>
              <a:t> 투자자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사람들은 자신이 저지른 실수를 계속해서 반복한다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자신의 매매 역사를 기록해서 분석하는 사람들은 거의 없다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투자 형태에서 무엇이 잘 못되었는지 깨우치지 못한다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심리학에서 </a:t>
            </a:r>
            <a:r>
              <a:rPr lang="ko-KR" altLang="en-US" dirty="0" err="1">
                <a:sym typeface="Wingdings" panose="05000000000000000000" pitchFamily="2" charset="2"/>
              </a:rPr>
              <a:t>여러가지</a:t>
            </a:r>
            <a:r>
              <a:rPr lang="ko-KR" altLang="en-US" dirty="0">
                <a:sym typeface="Wingdings" panose="05000000000000000000" pitchFamily="2" charset="2"/>
              </a:rPr>
              <a:t> 중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회피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에 해당한다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시장의 특성을 모르고 덤비지 마라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pPr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2000</a:t>
            </a:r>
            <a:r>
              <a:rPr lang="ko-KR" altLang="en-US" dirty="0">
                <a:sym typeface="Wingdings" panose="05000000000000000000" pitchFamily="2" charset="2"/>
              </a:rPr>
              <a:t>년 부터 </a:t>
            </a:r>
            <a:r>
              <a:rPr lang="en-US" altLang="ko-KR" dirty="0">
                <a:sym typeface="Wingdings" panose="05000000000000000000" pitchFamily="2" charset="2"/>
              </a:rPr>
              <a:t>12</a:t>
            </a:r>
            <a:r>
              <a:rPr lang="ko-KR" altLang="en-US" dirty="0">
                <a:sym typeface="Wingdings" panose="05000000000000000000" pitchFamily="2" charset="2"/>
              </a:rPr>
              <a:t>년간 </a:t>
            </a:r>
            <a:r>
              <a:rPr lang="ko-KR" altLang="en-US" dirty="0" err="1">
                <a:sym typeface="Wingdings" panose="05000000000000000000" pitchFamily="2" charset="2"/>
              </a:rPr>
              <a:t>코스피와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코스탁을</a:t>
            </a:r>
            <a:r>
              <a:rPr lang="ko-KR" altLang="en-US" dirty="0">
                <a:sym typeface="Wingdings" panose="05000000000000000000" pitchFamily="2" charset="2"/>
              </a:rPr>
              <a:t> 합해 </a:t>
            </a:r>
            <a:r>
              <a:rPr lang="en-US" altLang="ko-KR" dirty="0">
                <a:sym typeface="Wingdings" panose="05000000000000000000" pitchFamily="2" charset="2"/>
              </a:rPr>
              <a:t>MKF2000 </a:t>
            </a:r>
            <a:r>
              <a:rPr lang="ko-KR" altLang="en-US" dirty="0">
                <a:sym typeface="Wingdings" panose="05000000000000000000" pitchFamily="2" charset="2"/>
              </a:rPr>
              <a:t>지수는 </a:t>
            </a:r>
            <a:r>
              <a:rPr lang="en-US" altLang="ko-KR" dirty="0">
                <a:sym typeface="Wingdings" panose="05000000000000000000" pitchFamily="2" charset="2"/>
              </a:rPr>
              <a:t>64.7% </a:t>
            </a:r>
            <a:r>
              <a:rPr lang="ko-KR" altLang="en-US" dirty="0">
                <a:sym typeface="Wingdings" panose="05000000000000000000" pitchFamily="2" charset="2"/>
              </a:rPr>
              <a:t>올랐다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>
              <a:buFontTx/>
              <a:buChar char="-"/>
            </a:pPr>
            <a:r>
              <a:rPr lang="ko-KR" altLang="en-US" b="1" dirty="0">
                <a:sym typeface="Wingdings" panose="05000000000000000000" pitchFamily="2" charset="2"/>
              </a:rPr>
              <a:t>한국증시에서 대부분 오를 확률보다 내릴 확률이 더 크다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하루의 증시를 보면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  <a:r>
              <a:rPr lang="ko-KR" altLang="en-US" dirty="0">
                <a:sym typeface="Wingdings" panose="05000000000000000000" pitchFamily="2" charset="2"/>
              </a:rPr>
              <a:t>오른 경우 </a:t>
            </a:r>
            <a:r>
              <a:rPr lang="en-US" altLang="ko-KR" dirty="0">
                <a:sym typeface="Wingdings" panose="05000000000000000000" pitchFamily="2" charset="2"/>
              </a:rPr>
              <a:t>: 42%, </a:t>
            </a:r>
            <a:r>
              <a:rPr lang="ko-KR" altLang="en-US" dirty="0">
                <a:sym typeface="Wingdings" panose="05000000000000000000" pitchFamily="2" charset="2"/>
              </a:rPr>
              <a:t>내린 경우 </a:t>
            </a:r>
            <a:r>
              <a:rPr lang="en-US" altLang="ko-KR" dirty="0">
                <a:sym typeface="Wingdings" panose="05000000000000000000" pitchFamily="2" charset="2"/>
              </a:rPr>
              <a:t>: 46%  </a:t>
            </a:r>
            <a:r>
              <a:rPr lang="ko-KR" altLang="en-US" dirty="0">
                <a:sym typeface="Wingdings" panose="05000000000000000000" pitchFamily="2" charset="2"/>
              </a:rPr>
              <a:t>하루의 등락평균을 보면 </a:t>
            </a:r>
            <a:r>
              <a:rPr lang="en-US" altLang="ko-KR" dirty="0">
                <a:sym typeface="Wingdings" panose="05000000000000000000" pitchFamily="2" charset="2"/>
              </a:rPr>
              <a:t>0.05% </a:t>
            </a:r>
            <a:r>
              <a:rPr lang="ko-KR" altLang="en-US" dirty="0">
                <a:sym typeface="Wingdings" panose="05000000000000000000" pitchFamily="2" charset="2"/>
              </a:rPr>
              <a:t>상승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일주일의 증시를 보면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  <a:r>
              <a:rPr lang="ko-KR" altLang="en-US" dirty="0">
                <a:sym typeface="Wingdings" panose="05000000000000000000" pitchFamily="2" charset="2"/>
              </a:rPr>
              <a:t>오른 경우 </a:t>
            </a:r>
            <a:r>
              <a:rPr lang="en-US" altLang="ko-KR" dirty="0">
                <a:sym typeface="Wingdings" panose="05000000000000000000" pitchFamily="2" charset="2"/>
              </a:rPr>
              <a:t>: 46%, </a:t>
            </a:r>
            <a:r>
              <a:rPr lang="ko-KR" altLang="en-US" dirty="0">
                <a:sym typeface="Wingdings" panose="05000000000000000000" pitchFamily="2" charset="2"/>
              </a:rPr>
              <a:t>내린 경우 </a:t>
            </a:r>
            <a:r>
              <a:rPr lang="en-US" altLang="ko-KR" dirty="0">
                <a:sym typeface="Wingdings" panose="05000000000000000000" pitchFamily="2" charset="2"/>
              </a:rPr>
              <a:t>: 51%  </a:t>
            </a:r>
            <a:r>
              <a:rPr lang="ko-KR" altLang="en-US" dirty="0">
                <a:sym typeface="Wingdings" panose="05000000000000000000" pitchFamily="2" charset="2"/>
              </a:rPr>
              <a:t>하루의 등락평균을 보면 </a:t>
            </a:r>
            <a:r>
              <a:rPr lang="en-US" altLang="ko-KR" dirty="0">
                <a:sym typeface="Wingdings" panose="05000000000000000000" pitchFamily="2" charset="2"/>
              </a:rPr>
              <a:t>0.31% </a:t>
            </a:r>
            <a:r>
              <a:rPr lang="ko-KR" altLang="en-US" dirty="0">
                <a:sym typeface="Wingdings" panose="05000000000000000000" pitchFamily="2" charset="2"/>
              </a:rPr>
              <a:t>상승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주간의 증시를 보면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  <a:r>
              <a:rPr lang="ko-KR" altLang="en-US" dirty="0">
                <a:sym typeface="Wingdings" panose="05000000000000000000" pitchFamily="2" charset="2"/>
              </a:rPr>
              <a:t>오른 경우 </a:t>
            </a:r>
            <a:r>
              <a:rPr lang="en-US" altLang="ko-KR" dirty="0">
                <a:sym typeface="Wingdings" panose="05000000000000000000" pitchFamily="2" charset="2"/>
              </a:rPr>
              <a:t>: 46%, </a:t>
            </a:r>
            <a:r>
              <a:rPr lang="ko-KR" altLang="en-US" dirty="0">
                <a:sym typeface="Wingdings" panose="05000000000000000000" pitchFamily="2" charset="2"/>
              </a:rPr>
              <a:t>내린 경우 </a:t>
            </a:r>
            <a:r>
              <a:rPr lang="en-US" altLang="ko-KR" dirty="0">
                <a:sym typeface="Wingdings" panose="05000000000000000000" pitchFamily="2" charset="2"/>
              </a:rPr>
              <a:t>: 53%  </a:t>
            </a:r>
            <a:r>
              <a:rPr lang="ko-KR" altLang="en-US" dirty="0">
                <a:sym typeface="Wingdings" panose="05000000000000000000" pitchFamily="2" charset="2"/>
              </a:rPr>
              <a:t>하루의 등락평균을 보면 </a:t>
            </a:r>
            <a:r>
              <a:rPr lang="en-US" altLang="ko-KR" dirty="0">
                <a:sym typeface="Wingdings" panose="05000000000000000000" pitchFamily="2" charset="2"/>
              </a:rPr>
              <a:t>1.24% </a:t>
            </a:r>
            <a:r>
              <a:rPr lang="ko-KR" altLang="en-US" dirty="0">
                <a:sym typeface="Wingdings" panose="05000000000000000000" pitchFamily="2" charset="2"/>
              </a:rPr>
              <a:t>상승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개월의 증시를 보면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  <a:r>
              <a:rPr lang="ko-KR" altLang="en-US" dirty="0">
                <a:sym typeface="Wingdings" panose="05000000000000000000" pitchFamily="2" charset="2"/>
              </a:rPr>
              <a:t>오른 경우 </a:t>
            </a:r>
            <a:r>
              <a:rPr lang="en-US" altLang="ko-KR" dirty="0">
                <a:sym typeface="Wingdings" panose="05000000000000000000" pitchFamily="2" charset="2"/>
              </a:rPr>
              <a:t>: 45%, </a:t>
            </a:r>
            <a:r>
              <a:rPr lang="ko-KR" altLang="en-US" dirty="0">
                <a:sym typeface="Wingdings" panose="05000000000000000000" pitchFamily="2" charset="2"/>
              </a:rPr>
              <a:t>내린 경우 </a:t>
            </a:r>
            <a:r>
              <a:rPr lang="en-US" altLang="ko-KR" dirty="0">
                <a:sym typeface="Wingdings" panose="05000000000000000000" pitchFamily="2" charset="2"/>
              </a:rPr>
              <a:t>: 54%  </a:t>
            </a:r>
            <a:r>
              <a:rPr lang="ko-KR" altLang="en-US" dirty="0">
                <a:sym typeface="Wingdings" panose="05000000000000000000" pitchFamily="2" charset="2"/>
              </a:rPr>
              <a:t>하루의 등락평균을 보면 </a:t>
            </a:r>
            <a:r>
              <a:rPr lang="en-US" altLang="ko-KR" dirty="0">
                <a:sym typeface="Wingdings" panose="05000000000000000000" pitchFamily="2" charset="2"/>
              </a:rPr>
              <a:t>6.67% </a:t>
            </a:r>
            <a:r>
              <a:rPr lang="ko-KR" altLang="en-US" dirty="0">
                <a:sym typeface="Wingdings" panose="05000000000000000000" pitchFamily="2" charset="2"/>
              </a:rPr>
              <a:t>상승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8" name="화살표: 오각형 7"/>
          <p:cNvSpPr/>
          <p:nvPr/>
        </p:nvSpPr>
        <p:spPr>
          <a:xfrm>
            <a:off x="108480" y="4632247"/>
            <a:ext cx="651538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확인 </a:t>
            </a:r>
          </a:p>
        </p:txBody>
      </p:sp>
      <p:sp>
        <p:nvSpPr>
          <p:cNvPr id="9" name="화살표: 오각형 8"/>
          <p:cNvSpPr/>
          <p:nvPr/>
        </p:nvSpPr>
        <p:spPr>
          <a:xfrm>
            <a:off x="108480" y="4884388"/>
            <a:ext cx="651538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확인 </a:t>
            </a:r>
          </a:p>
        </p:txBody>
      </p:sp>
      <p:sp>
        <p:nvSpPr>
          <p:cNvPr id="10" name="화살표: 오각형 9"/>
          <p:cNvSpPr/>
          <p:nvPr/>
        </p:nvSpPr>
        <p:spPr>
          <a:xfrm>
            <a:off x="108480" y="5256378"/>
            <a:ext cx="651538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확인 </a:t>
            </a:r>
          </a:p>
        </p:txBody>
      </p:sp>
      <p:sp>
        <p:nvSpPr>
          <p:cNvPr id="11" name="화살표: 오각형 10"/>
          <p:cNvSpPr/>
          <p:nvPr/>
        </p:nvSpPr>
        <p:spPr>
          <a:xfrm>
            <a:off x="108480" y="5508519"/>
            <a:ext cx="651538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확인 </a:t>
            </a:r>
          </a:p>
        </p:txBody>
      </p:sp>
    </p:spTree>
    <p:extLst>
      <p:ext uri="{BB962C8B-B14F-4D97-AF65-F5344CB8AC3E}">
        <p14:creationId xmlns:p14="http://schemas.microsoft.com/office/powerpoint/2010/main" val="49480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Chapter 1 .  </a:t>
            </a:r>
            <a:r>
              <a:rPr lang="ko-KR" altLang="en-US" dirty="0"/>
              <a:t>확률의 게임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5" y="705093"/>
            <a:ext cx="5366070" cy="25179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00183" y="1401134"/>
            <a:ext cx="5366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2000</a:t>
            </a:r>
            <a:r>
              <a:rPr lang="ko-KR" altLang="en-US" sz="1200" dirty="0"/>
              <a:t>년 부터 </a:t>
            </a:r>
            <a:r>
              <a:rPr lang="en-US" altLang="ko-KR" sz="1200" dirty="0"/>
              <a:t>12</a:t>
            </a:r>
            <a:r>
              <a:rPr lang="ko-KR" altLang="en-US" sz="1200" dirty="0"/>
              <a:t>년간 한국증시에서 임의의 기간이 흐른 후 상승해 있을 확률</a:t>
            </a:r>
          </a:p>
        </p:txBody>
      </p:sp>
      <p:sp>
        <p:nvSpPr>
          <p:cNvPr id="6" name="내용 개체 틀 15"/>
          <p:cNvSpPr txBox="1">
            <a:spLocks/>
          </p:cNvSpPr>
          <p:nvPr/>
        </p:nvSpPr>
        <p:spPr>
          <a:xfrm>
            <a:off x="5580106" y="778883"/>
            <a:ext cx="5286147" cy="5171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7030A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결론 </a:t>
            </a:r>
            <a:r>
              <a:rPr lang="en-US" altLang="ko-KR" dirty="0">
                <a:solidFill>
                  <a:srgbClr val="7030A0"/>
                </a:solidFill>
                <a:sym typeface="Wingdings" panose="05000000000000000000" pitchFamily="2" charset="2"/>
              </a:rPr>
              <a:t>:  </a:t>
            </a:r>
            <a:r>
              <a:rPr lang="ko-KR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주식 매수 후 </a:t>
            </a:r>
            <a:r>
              <a:rPr lang="en-US" altLang="ko-KR" dirty="0">
                <a:solidFill>
                  <a:srgbClr val="7030A0"/>
                </a:solidFill>
                <a:sym typeface="Wingdings" panose="05000000000000000000" pitchFamily="2" charset="2"/>
              </a:rPr>
              <a:t>6</a:t>
            </a:r>
            <a:r>
              <a:rPr lang="ko-KR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개월까지  상승해 있을 확률은 </a:t>
            </a:r>
            <a:r>
              <a:rPr lang="en-US" altLang="ko-KR" dirty="0">
                <a:solidFill>
                  <a:srgbClr val="7030A0"/>
                </a:solidFill>
                <a:sym typeface="Wingdings" panose="05000000000000000000" pitchFamily="2" charset="2"/>
              </a:rPr>
              <a:t>50%</a:t>
            </a:r>
            <a:r>
              <a:rPr lang="ko-KR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가 </a:t>
            </a:r>
            <a:r>
              <a:rPr lang="ko-KR" altLang="en-US" dirty="0" err="1">
                <a:solidFill>
                  <a:srgbClr val="7030A0"/>
                </a:solidFill>
                <a:sym typeface="Wingdings" panose="05000000000000000000" pitchFamily="2" charset="2"/>
              </a:rPr>
              <a:t>안된다</a:t>
            </a:r>
            <a:r>
              <a:rPr lang="en-US" altLang="ko-KR" dirty="0">
                <a:solidFill>
                  <a:srgbClr val="7030A0"/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8" name="내용 개체 틀 15"/>
          <p:cNvSpPr txBox="1">
            <a:spLocks/>
          </p:cNvSpPr>
          <p:nvPr/>
        </p:nvSpPr>
        <p:spPr>
          <a:xfrm>
            <a:off x="8467722" y="4053749"/>
            <a:ext cx="3403362" cy="5171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è"/>
            </a:pPr>
            <a:r>
              <a:rPr lang="en-US" altLang="ko-KR" sz="1200" dirty="0">
                <a:sym typeface="Wingdings" panose="05000000000000000000" pitchFamily="2" charset="2"/>
              </a:rPr>
              <a:t>2013.10</a:t>
            </a:r>
            <a:r>
              <a:rPr lang="ko-KR" altLang="en-US" sz="1200" dirty="0">
                <a:sym typeface="Wingdings" panose="05000000000000000000" pitchFamily="2" charset="2"/>
              </a:rPr>
              <a:t>월 이후에  주식시장의 모든 주식을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    </a:t>
            </a:r>
            <a:r>
              <a:rPr lang="ko-KR" altLang="en-US" sz="1200" dirty="0">
                <a:sym typeface="Wingdings" panose="05000000000000000000" pitchFamily="2" charset="2"/>
              </a:rPr>
              <a:t> 매수할 경우의 이익률이다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82261" y="5411898"/>
                <a:ext cx="2774285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altLang="ko-KR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altLang="ko-KR" sz="12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altLang="ko-KR" sz="1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모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주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식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sup>
                        <m:e>
                          <m:d>
                            <m:dPr>
                              <m:ctrlPr>
                                <a:rPr lang="pt-BR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가</m:t>
                                  </m:r>
                                  <m:r>
                                    <a:rPr lang="ko-KR" altLang="en-US" sz="1200" i="1" smtClean="0">
                                      <a:latin typeface="Cambria Math" panose="02040503050406030204" pitchFamily="18" charset="0"/>
                                    </a:rPr>
                                    <m:t>격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일</m:t>
                                  </m:r>
                                  <m:r>
                                    <a:rPr lang="ko-KR" altLang="en-US" sz="1200" i="1" smtClean="0">
                                      <a:latin typeface="Cambria Math" panose="02040503050406030204" pitchFamily="18" charset="0"/>
                                    </a:rPr>
                                    <m:t>후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가</m:t>
                                  </m:r>
                                  <m:r>
                                    <a:rPr lang="ko-KR" altLang="en-US" sz="1200" i="1" smtClean="0">
                                      <a:latin typeface="Cambria Math" panose="02040503050406030204" pitchFamily="18" charset="0"/>
                                    </a:rPr>
                                    <m:t>격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일</m:t>
                                  </m:r>
                                  <m:r>
                                    <a:rPr lang="ko-KR" altLang="en-US" sz="1200" i="1" smtClean="0">
                                      <a:latin typeface="Cambria Math" panose="02040503050406030204" pitchFamily="18" charset="0"/>
                                    </a:rPr>
                                    <m:t>후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altLang="ko-KR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200" i="1">
                                          <a:latin typeface="Cambria Math" panose="02040503050406030204" pitchFamily="18" charset="0"/>
                                        </a:rPr>
                                        <m:t>가</m:t>
                                      </m:r>
                                      <m:r>
                                        <a:rPr lang="ko-KR" altLang="en-US" sz="1200" i="1" smtClean="0">
                                          <a:latin typeface="Cambria Math" panose="02040503050406030204" pitchFamily="18" charset="0"/>
                                        </a:rPr>
                                        <m:t>격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ko-KR" altLang="en-US" sz="1200" i="1">
                                          <a:latin typeface="Cambria Math" panose="02040503050406030204" pitchFamily="18" charset="0"/>
                                        </a:rPr>
                                        <m:t>일</m:t>
                                      </m:r>
                                      <m:r>
                                        <a:rPr lang="ko-KR" altLang="en-US" sz="1200" i="1" smtClean="0">
                                          <a:latin typeface="Cambria Math" panose="02040503050406030204" pitchFamily="18" charset="0"/>
                                        </a:rPr>
                                        <m:t>후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261" y="5411898"/>
                <a:ext cx="2774285" cy="5824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/>
          <p:cNvCxnSpPr/>
          <p:nvPr/>
        </p:nvCxnSpPr>
        <p:spPr>
          <a:xfrm>
            <a:off x="8863982" y="6098166"/>
            <a:ext cx="29242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87438" y="6129409"/>
            <a:ext cx="1674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모든 주식 수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52079" y="4881370"/>
            <a:ext cx="1293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평균 이익률 </a:t>
            </a:r>
            <a:r>
              <a:rPr lang="en-US" altLang="ko-KR" sz="1200" b="1" dirty="0">
                <a:sym typeface="Wingdings" panose="05000000000000000000" pitchFamily="2" charset="2"/>
              </a:rPr>
              <a:t></a:t>
            </a:r>
            <a:endParaRPr lang="ko-KR" altLang="en-US" sz="1200" b="1" dirty="0"/>
          </a:p>
        </p:txBody>
      </p:sp>
      <p:graphicFrame>
        <p:nvGraphicFramePr>
          <p:cNvPr id="18" name="차트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382584"/>
              </p:ext>
            </p:extLst>
          </p:nvPr>
        </p:nvGraphicFramePr>
        <p:xfrm>
          <a:off x="174075" y="3448244"/>
          <a:ext cx="8182274" cy="314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화살표: 오각형 13"/>
          <p:cNvSpPr/>
          <p:nvPr/>
        </p:nvSpPr>
        <p:spPr>
          <a:xfrm flipH="1">
            <a:off x="8385930" y="1050820"/>
            <a:ext cx="2024109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확인  해 보자</a:t>
            </a:r>
          </a:p>
        </p:txBody>
      </p:sp>
    </p:spTree>
    <p:extLst>
      <p:ext uri="{BB962C8B-B14F-4D97-AF65-F5344CB8AC3E}">
        <p14:creationId xmlns:p14="http://schemas.microsoft.com/office/powerpoint/2010/main" val="371121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한국거래소에서 </a:t>
            </a:r>
            <a:r>
              <a:rPr lang="en-US" altLang="ko-KR" dirty="0">
                <a:sym typeface="Wingdings" panose="05000000000000000000" pitchFamily="2" charset="2"/>
              </a:rPr>
              <a:t>KOSPI 100/50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idx="1"/>
          </p:nvPr>
        </p:nvSpPr>
        <p:spPr>
          <a:xfrm>
            <a:off x="253999" y="750361"/>
            <a:ext cx="5992891" cy="815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한국거래소에서 </a:t>
            </a:r>
            <a:r>
              <a:rPr lang="en-US" altLang="ko-KR" dirty="0">
                <a:sym typeface="Wingdings" panose="05000000000000000000" pitchFamily="2" charset="2"/>
              </a:rPr>
              <a:t>KOSPI 100/50 </a:t>
            </a:r>
            <a:r>
              <a:rPr lang="ko-KR" altLang="en-US" dirty="0">
                <a:sym typeface="Wingdings" panose="05000000000000000000" pitchFamily="2" charset="2"/>
              </a:rPr>
              <a:t>구하기</a:t>
            </a:r>
            <a:r>
              <a:rPr lang="en-US" altLang="ko-KR" dirty="0">
                <a:sym typeface="Wingdings" panose="05000000000000000000" pitchFamily="2" charset="2"/>
              </a:rPr>
              <a:t>. ( 20151008</a:t>
            </a:r>
            <a:r>
              <a:rPr lang="ko-KR" altLang="en-US" dirty="0">
                <a:sym typeface="Wingdings" panose="05000000000000000000" pitchFamily="2" charset="2"/>
              </a:rPr>
              <a:t>기준 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- http://www.krx.co.kr/m1/m1_1/m1_1_5/JHPKOR01001_05.jsp</a:t>
            </a:r>
          </a:p>
          <a:p>
            <a:pPr>
              <a:buFontTx/>
              <a:buChar char="-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38750"/>
              </p:ext>
            </p:extLst>
          </p:nvPr>
        </p:nvGraphicFramePr>
        <p:xfrm>
          <a:off x="253999" y="1566251"/>
          <a:ext cx="1442189" cy="45079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3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종목코드</a:t>
                      </a:r>
                      <a:endParaRPr lang="ko-KR" altLang="en-US" sz="900" b="1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종목명</a:t>
                      </a:r>
                      <a:endParaRPr lang="ko-KR" altLang="en-US" sz="900" b="1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138930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BNK</a:t>
                      </a:r>
                      <a:r>
                        <a:rPr lang="ko-KR" altLang="en-US" sz="900" u="none" strike="noStrike">
                          <a:effectLst/>
                        </a:rPr>
                        <a:t>금융지주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001040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CJ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000120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CJ</a:t>
                      </a:r>
                      <a:r>
                        <a:rPr lang="ko-KR" altLang="en-US" sz="900" u="none" strike="noStrike">
                          <a:effectLst/>
                        </a:rPr>
                        <a:t>대한통운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097950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CJ</a:t>
                      </a:r>
                      <a:r>
                        <a:rPr lang="ko-KR" altLang="en-US" sz="900" u="none" strike="noStrike">
                          <a:effectLst/>
                        </a:rPr>
                        <a:t>제일제당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114090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GKL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078930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GS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105560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KB</a:t>
                      </a:r>
                      <a:r>
                        <a:rPr lang="ko-KR" altLang="en-US" sz="900" u="none" strike="noStrike">
                          <a:effectLst/>
                        </a:rPr>
                        <a:t>금융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002380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KCC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030200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KT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033780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KT&amp;G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003550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LG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034220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LG</a:t>
                      </a:r>
                      <a:r>
                        <a:rPr lang="ko-KR" altLang="en-US" sz="900" u="none" strike="noStrike">
                          <a:effectLst/>
                        </a:rPr>
                        <a:t>디스플레이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051900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LG</a:t>
                      </a:r>
                      <a:r>
                        <a:rPr lang="ko-KR" altLang="en-US" sz="900" u="none" strike="noStrike">
                          <a:effectLst/>
                        </a:rPr>
                        <a:t>생활건강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032640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LG</a:t>
                      </a:r>
                      <a:r>
                        <a:rPr lang="ko-KR" altLang="en-US" sz="900" u="none" strike="noStrike">
                          <a:effectLst/>
                        </a:rPr>
                        <a:t>유플러스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011070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LG</a:t>
                      </a:r>
                      <a:r>
                        <a:rPr lang="ko-KR" altLang="en-US" sz="900" u="none" strike="noStrike">
                          <a:effectLst/>
                        </a:rPr>
                        <a:t>이노텍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066570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LG</a:t>
                      </a:r>
                      <a:r>
                        <a:rPr lang="ko-KR" altLang="en-US" sz="900" u="none" strike="noStrike">
                          <a:effectLst/>
                        </a:rPr>
                        <a:t>전자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051910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LG</a:t>
                      </a:r>
                      <a:r>
                        <a:rPr lang="ko-KR" altLang="en-US" sz="900" u="none" strike="noStrike">
                          <a:effectLst/>
                        </a:rPr>
                        <a:t>화학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006260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LS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010120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LS</a:t>
                      </a:r>
                      <a:r>
                        <a:rPr lang="ko-KR" altLang="en-US" sz="900" u="none" strike="noStrike">
                          <a:effectLst/>
                        </a:rPr>
                        <a:t>산전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035420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NAVER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005940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NH</a:t>
                      </a:r>
                      <a:r>
                        <a:rPr lang="ko-KR" altLang="en-US" sz="900" u="none" strike="noStrike">
                          <a:effectLst/>
                        </a:rPr>
                        <a:t>투자증권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010060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OCI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005490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POSCO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010950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S-Oil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034730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SK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001740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SK</a:t>
                      </a:r>
                      <a:r>
                        <a:rPr lang="ko-KR" altLang="en-US" sz="900" u="none" strike="noStrike">
                          <a:effectLst/>
                        </a:rPr>
                        <a:t>네트웍스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096770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SK</a:t>
                      </a:r>
                      <a:r>
                        <a:rPr lang="ko-KR" altLang="en-US" sz="900" u="none" strike="noStrike">
                          <a:effectLst/>
                        </a:rPr>
                        <a:t>이노베이션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017670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SK</a:t>
                      </a:r>
                      <a:r>
                        <a:rPr lang="ko-KR" altLang="en-US" sz="900" u="none" strike="noStrike">
                          <a:effectLst/>
                        </a:rPr>
                        <a:t>텔레콤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000660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SK</a:t>
                      </a:r>
                      <a:r>
                        <a:rPr lang="ko-KR" altLang="en-US" sz="900" u="none" strike="noStrike">
                          <a:effectLst/>
                        </a:rPr>
                        <a:t>하이닉스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035250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 dirty="0" err="1">
                          <a:effectLst/>
                        </a:rPr>
                        <a:t>강원랜드</a:t>
                      </a:r>
                      <a:endParaRPr lang="ko-KR" altLang="en-US" sz="9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110066"/>
              </p:ext>
            </p:extLst>
          </p:nvPr>
        </p:nvGraphicFramePr>
        <p:xfrm>
          <a:off x="1774478" y="1566251"/>
          <a:ext cx="1819748" cy="5024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7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2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 dirty="0">
                          <a:effectLst/>
                        </a:rPr>
                        <a:t>010130</a:t>
                      </a:r>
                      <a:endParaRPr lang="en-US" altLang="ko-KR" sz="7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고려아연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011780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금호석유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000270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기아차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024110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기업은행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004370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농심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000210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대림산업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047040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대우건설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047050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대우인터내셔널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042660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대우조선해양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006800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대우증권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003490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대한항공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005830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동부화재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000150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두산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042670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두산인프라코어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034020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두산중공업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023530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롯데쇼핑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004990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롯데제과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005300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롯데칠성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011170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롯데케미칼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037620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미래에셋증권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006400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삼성</a:t>
                      </a:r>
                      <a:r>
                        <a:rPr lang="en-US" sz="700" u="none" strike="noStrike">
                          <a:effectLst/>
                        </a:rPr>
                        <a:t>SDI</a:t>
                      </a:r>
                      <a:endParaRPr 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028260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삼성물산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032830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 dirty="0">
                          <a:effectLst/>
                        </a:rPr>
                        <a:t>삼성생명</a:t>
                      </a:r>
                      <a:endParaRPr lang="ko-KR" altLang="en-US" sz="7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018260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삼성에스디에스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028050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삼성엔지니어링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009150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삼성전기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005930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삼성전자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010140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삼성중공업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016360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삼성증권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029780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삼성카드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000810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삼성화재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004170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신세계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055550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신한지주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002790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아모레</a:t>
                      </a:r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090430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아모레퍼시픽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012750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에스원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036570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엔씨소프트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001800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오리온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000030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우리은행</a:t>
                      </a:r>
                      <a:endParaRPr lang="ko-KR" altLang="en-US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2561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>
                          <a:effectLst/>
                        </a:rPr>
                        <a:t>000100</a:t>
                      </a:r>
                      <a:endParaRPr lang="en-US" altLang="ko-KR" sz="7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 dirty="0">
                          <a:effectLst/>
                        </a:rPr>
                        <a:t>유한양행</a:t>
                      </a:r>
                      <a:endParaRPr lang="ko-KR" altLang="en-US" sz="7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99" marR="6399" marT="6399" marB="0" anchor="b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591438"/>
              </p:ext>
            </p:extLst>
          </p:nvPr>
        </p:nvGraphicFramePr>
        <p:xfrm>
          <a:off x="3672516" y="1566251"/>
          <a:ext cx="1490262" cy="4370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139480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이마트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030000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제일기획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021240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코웨이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086790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하나금융지주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036460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한국가스공사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071050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한국금융지주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015760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한국전력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161390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한국타이어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047810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한국항공우주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009240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한샘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018880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한온시스템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051600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한전</a:t>
                      </a:r>
                      <a:r>
                        <a:rPr lang="en-US" sz="900" u="none" strike="noStrike">
                          <a:effectLst/>
                        </a:rPr>
                        <a:t>KPS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052690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한전기술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000880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한화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088350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한화생명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009830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한화케미칼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012450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한화테크윈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000720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현대건설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086280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현대글로비스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012330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현대모비스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010620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현대미포조선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069960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현대백화점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012630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현대산업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011200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현대상선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011210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현대위아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004020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현대제철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009540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현대중공업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005380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현대차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008770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호텔신라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004800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 dirty="0">
                          <a:effectLst/>
                        </a:rPr>
                        <a:t>효성</a:t>
                      </a:r>
                      <a:endParaRPr lang="ko-KR" altLang="en-US" sz="9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532" marR="8532" marT="8532" marB="0" anchor="b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5313"/>
              </p:ext>
            </p:extLst>
          </p:nvPr>
        </p:nvGraphicFramePr>
        <p:xfrm>
          <a:off x="6757971" y="1566251"/>
          <a:ext cx="1663700" cy="4210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6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종목코드</a:t>
                      </a:r>
                      <a:endParaRPr lang="ko-KR" altLang="en-US" sz="1000" b="1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종목명</a:t>
                      </a:r>
                      <a:endParaRPr lang="ko-KR" altLang="en-US" sz="1000" b="1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105560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KB</a:t>
                      </a:r>
                      <a:r>
                        <a:rPr lang="ko-KR" altLang="en-US" sz="1000" u="none" strike="noStrike" dirty="0">
                          <a:effectLst/>
                        </a:rPr>
                        <a:t>금융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002380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KCC</a:t>
                      </a:r>
                      <a:endParaRPr 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030200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KT</a:t>
                      </a:r>
                      <a:endParaRPr 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033780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KT&amp;G</a:t>
                      </a:r>
                      <a:endParaRPr 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003550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LG</a:t>
                      </a:r>
                      <a:endParaRPr 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034220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LG</a:t>
                      </a:r>
                      <a:r>
                        <a:rPr lang="ko-KR" altLang="en-US" sz="1000" u="none" strike="noStrike" dirty="0">
                          <a:effectLst/>
                        </a:rPr>
                        <a:t>디스플레이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051900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LG</a:t>
                      </a:r>
                      <a:r>
                        <a:rPr lang="ko-KR" altLang="en-US" sz="1000" u="none" strike="noStrike" dirty="0">
                          <a:effectLst/>
                        </a:rPr>
                        <a:t>생활건강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066570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LG</a:t>
                      </a:r>
                      <a:r>
                        <a:rPr lang="ko-KR" altLang="en-US" sz="1000" u="none" strike="noStrike" dirty="0">
                          <a:effectLst/>
                        </a:rPr>
                        <a:t>전자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051910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LG</a:t>
                      </a:r>
                      <a:r>
                        <a:rPr lang="ko-KR" altLang="en-US" sz="1000" u="none" strike="noStrike" dirty="0">
                          <a:effectLst/>
                        </a:rPr>
                        <a:t>화학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035420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NAVER</a:t>
                      </a:r>
                      <a:endParaRPr 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005490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POSCO</a:t>
                      </a:r>
                      <a:endParaRPr 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010950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S-Oil</a:t>
                      </a:r>
                      <a:endParaRPr 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034730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SK</a:t>
                      </a:r>
                      <a:endParaRPr 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096770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SK</a:t>
                      </a:r>
                      <a:r>
                        <a:rPr lang="ko-KR" altLang="en-US" sz="1000" u="none" strike="noStrike" dirty="0">
                          <a:effectLst/>
                        </a:rPr>
                        <a:t>이노베이션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017670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SK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텔레콤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000660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SK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하이닉스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035250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강원랜드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010130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고려아연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000270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기아차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024110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기업은행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042660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대우조선해양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023530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롯데쇼핑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011170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롯데케미칼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006400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삼성</a:t>
                      </a:r>
                      <a:r>
                        <a:rPr lang="en-US" sz="1000" u="none" strike="noStrike" dirty="0">
                          <a:effectLst/>
                        </a:rPr>
                        <a:t>SDI</a:t>
                      </a:r>
                      <a:endParaRPr 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028260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삼성물산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37795"/>
              </p:ext>
            </p:extLst>
          </p:nvPr>
        </p:nvGraphicFramePr>
        <p:xfrm>
          <a:off x="8564579" y="1719123"/>
          <a:ext cx="1663700" cy="4048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6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 dirty="0">
                          <a:effectLst/>
                        </a:rPr>
                        <a:t>032830</a:t>
                      </a:r>
                      <a:endParaRPr lang="en-US" altLang="ko-KR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삼성생명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018260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삼성에스디에스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009150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삼성전기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005930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삼성전자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010140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삼성중공업</a:t>
                      </a:r>
                      <a:endParaRPr lang="ko-KR" altLang="en-US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029780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삼성카드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000810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삼성화재</a:t>
                      </a:r>
                      <a:endParaRPr lang="ko-KR" altLang="en-US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055550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신한지주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002790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아모레</a:t>
                      </a:r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090430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아모레퍼시픽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036570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엔씨소프트</a:t>
                      </a:r>
                      <a:endParaRPr lang="ko-KR" altLang="en-US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001800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오리온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000030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우리은행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139480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이마트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021240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코웨이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086790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하나금융지주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015760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한국전력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 dirty="0">
                          <a:effectLst/>
                        </a:rPr>
                        <a:t>161390</a:t>
                      </a:r>
                      <a:endParaRPr lang="en-US" altLang="ko-KR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한국타이어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088350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한화생명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000720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현대건설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086280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현대글로비스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012330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현대모비스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004020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현대제철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009540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현대중공업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u="none" strike="noStrike">
                          <a:effectLst/>
                        </a:rPr>
                        <a:t>005380</a:t>
                      </a:r>
                      <a:endParaRPr lang="en-US" altLang="ko-KR" sz="10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현대차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65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한국거래소에서 </a:t>
            </a:r>
            <a:r>
              <a:rPr lang="en-US" altLang="ko-KR" dirty="0">
                <a:sym typeface="Wingdings" panose="05000000000000000000" pitchFamily="2" charset="2"/>
              </a:rPr>
              <a:t>KOSPI 100/50 </a:t>
            </a:r>
            <a:r>
              <a:rPr lang="ko-KR" altLang="en-US" dirty="0">
                <a:sym typeface="Wingdings" panose="05000000000000000000" pitchFamily="2" charset="2"/>
              </a:rPr>
              <a:t>등등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idx="1"/>
          </p:nvPr>
        </p:nvSpPr>
        <p:spPr>
          <a:xfrm>
            <a:off x="253999" y="750361"/>
            <a:ext cx="1104021" cy="317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KTOP 30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48969"/>
              </p:ext>
            </p:extLst>
          </p:nvPr>
        </p:nvGraphicFramePr>
        <p:xfrm>
          <a:off x="176623" y="1294658"/>
          <a:ext cx="1409162" cy="4507927"/>
        </p:xfrm>
        <a:graphic>
          <a:graphicData uri="http://schemas.openxmlformats.org/drawingml/2006/table">
            <a:tbl>
              <a:tblPr/>
              <a:tblGrid>
                <a:gridCol w="53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3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effectLst/>
                          <a:latin typeface="Times" panose="02020603050405020304" pitchFamily="18" charset="0"/>
                        </a:rPr>
                        <a:t>종목코드</a:t>
                      </a:r>
                    </a:p>
                  </a:txBody>
                  <a:tcPr marL="8257" marR="8257" marT="8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effectLst/>
                          <a:latin typeface="Times" panose="02020603050405020304" pitchFamily="18" charset="0"/>
                        </a:rPr>
                        <a:t>종목명</a:t>
                      </a:r>
                    </a:p>
                  </a:txBody>
                  <a:tcPr marL="8257" marR="8257" marT="8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105560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Times" panose="02020603050405020304" pitchFamily="18" charset="0"/>
                        </a:rPr>
                        <a:t>KB</a:t>
                      </a:r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금융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034220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Times" panose="02020603050405020304" pitchFamily="18" charset="0"/>
                        </a:rPr>
                        <a:t>LG</a:t>
                      </a:r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디스플레이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066570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Times" panose="02020603050405020304" pitchFamily="18" charset="0"/>
                        </a:rPr>
                        <a:t>LG</a:t>
                      </a:r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전자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051910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Times" panose="02020603050405020304" pitchFamily="18" charset="0"/>
                        </a:rPr>
                        <a:t>LG</a:t>
                      </a:r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화학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035420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Times" panose="02020603050405020304" pitchFamily="18" charset="0"/>
                        </a:rPr>
                        <a:t>NAVER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005490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Times" panose="02020603050405020304" pitchFamily="18" charset="0"/>
                        </a:rPr>
                        <a:t>POSCO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096770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Times" panose="02020603050405020304" pitchFamily="18" charset="0"/>
                        </a:rPr>
                        <a:t>SK</a:t>
                      </a:r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이노베이션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017670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Times" panose="02020603050405020304" pitchFamily="18" charset="0"/>
                        </a:rPr>
                        <a:t>SK</a:t>
                      </a:r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텔레콤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000660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Times" panose="02020603050405020304" pitchFamily="18" charset="0"/>
                        </a:rPr>
                        <a:t>SK</a:t>
                      </a:r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하이닉스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000270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기아차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035720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다음카카오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011170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롯데케미칼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006400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삼성</a:t>
                      </a:r>
                      <a:r>
                        <a:rPr lang="en-US" sz="900" b="0" i="0" u="none" strike="noStrike">
                          <a:effectLst/>
                          <a:latin typeface="Times" panose="02020603050405020304" pitchFamily="18" charset="0"/>
                        </a:rPr>
                        <a:t>SDI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028260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삼성물산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032830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삼성생명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009150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삼성전기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005930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삼성전자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010140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삼성중공업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000810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삼성화재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068270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셀트리온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055550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신한지주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090430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아모레퍼시픽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139480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이마트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161390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한국타이어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000720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현대건설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086280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현대글로비스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012330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현대모비스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004020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현대제철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009540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effectLst/>
                          <a:latin typeface="Times" panose="02020603050405020304" pitchFamily="18" charset="0"/>
                        </a:rPr>
                        <a:t>현대중공업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effectLst/>
                          <a:latin typeface="Times" panose="02020603050405020304" pitchFamily="18" charset="0"/>
                        </a:rPr>
                        <a:t>005380</a:t>
                      </a: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dirty="0" err="1">
                          <a:effectLst/>
                          <a:latin typeface="Times" panose="02020603050405020304" pitchFamily="18" charset="0"/>
                        </a:rPr>
                        <a:t>현대차</a:t>
                      </a:r>
                      <a:endParaRPr lang="ko-KR" altLang="en-US" sz="9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437481"/>
              </p:ext>
            </p:extLst>
          </p:nvPr>
        </p:nvGraphicFramePr>
        <p:xfrm>
          <a:off x="1848129" y="1294657"/>
          <a:ext cx="1596316" cy="45079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5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3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종목코드</a:t>
                      </a:r>
                      <a:endParaRPr lang="ko-KR" altLang="en-US" sz="900" b="1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종목명</a:t>
                      </a:r>
                      <a:endParaRPr lang="ko-KR" altLang="en-US" sz="900" b="1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034220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LG</a:t>
                      </a:r>
                      <a:r>
                        <a:rPr lang="ko-KR" altLang="en-US" sz="900" u="none" strike="noStrike">
                          <a:effectLst/>
                        </a:rPr>
                        <a:t>디스플레이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011070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LG</a:t>
                      </a:r>
                      <a:r>
                        <a:rPr lang="ko-KR" altLang="en-US" sz="900" u="none" strike="noStrike">
                          <a:effectLst/>
                        </a:rPr>
                        <a:t>이노텍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066570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LG</a:t>
                      </a:r>
                      <a:r>
                        <a:rPr lang="ko-KR" altLang="en-US" sz="900" u="none" strike="noStrike">
                          <a:effectLst/>
                        </a:rPr>
                        <a:t>전자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006260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LS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010120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LS</a:t>
                      </a:r>
                      <a:r>
                        <a:rPr lang="ko-KR" altLang="en-US" sz="900" u="none" strike="noStrike">
                          <a:effectLst/>
                        </a:rPr>
                        <a:t>산전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035420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NAVER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181710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NHN</a:t>
                      </a:r>
                      <a:r>
                        <a:rPr lang="ko-KR" altLang="en-US" sz="900" u="none" strike="noStrike">
                          <a:effectLst/>
                        </a:rPr>
                        <a:t>엔터테인먼트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036490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OCI</a:t>
                      </a:r>
                      <a:r>
                        <a:rPr lang="ko-KR" altLang="en-US" sz="900" u="none" strike="noStrike">
                          <a:effectLst/>
                        </a:rPr>
                        <a:t>머티리얼즈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034730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SK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000660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SK</a:t>
                      </a:r>
                      <a:r>
                        <a:rPr lang="ko-KR" altLang="en-US" sz="900" u="none" strike="noStrike">
                          <a:effectLst/>
                        </a:rPr>
                        <a:t>하이닉스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063080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게임빌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023590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다우기술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035720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다음카카오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014820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동원시스템즈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058470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리노공업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006400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삼성</a:t>
                      </a:r>
                      <a:r>
                        <a:rPr lang="en-US" sz="900" u="none" strike="noStrike">
                          <a:effectLst/>
                        </a:rPr>
                        <a:t>SDI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009150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삼성전기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005930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삼성전자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046890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서울반도체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036830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솔브레인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029530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신도리코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056190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에스에프에이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036570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엔씨소프트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030530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원익</a:t>
                      </a:r>
                      <a:r>
                        <a:rPr lang="en-US" sz="900" u="none" strike="noStrike">
                          <a:effectLst/>
                        </a:rPr>
                        <a:t>IPS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069080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웹젠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112040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위메이드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039030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이오테크닉스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078340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컴투스</a:t>
                      </a:r>
                      <a:endParaRPr lang="ko-KR" alt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022100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포스코 </a:t>
                      </a:r>
                      <a:r>
                        <a:rPr lang="en-US" sz="900" u="none" strike="noStrike">
                          <a:effectLst/>
                        </a:rPr>
                        <a:t>ICT</a:t>
                      </a:r>
                      <a:endParaRPr lang="en-US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40366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u="none" strike="noStrike">
                          <a:effectLst/>
                        </a:rPr>
                        <a:t>060250</a:t>
                      </a:r>
                      <a:endParaRPr lang="en-US" altLang="ko-KR" sz="900" b="0" i="0" u="none" strike="noStrike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 dirty="0">
                          <a:effectLst/>
                        </a:rPr>
                        <a:t>한국사이버결제</a:t>
                      </a:r>
                      <a:endParaRPr lang="ko-KR" altLang="en-US" sz="9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8257" marR="8257" marT="8257" marB="0" anchor="b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13" name="내용 개체 틀 15"/>
          <p:cNvSpPr txBox="1">
            <a:spLocks/>
          </p:cNvSpPr>
          <p:nvPr/>
        </p:nvSpPr>
        <p:spPr>
          <a:xfrm>
            <a:off x="1956062" y="796311"/>
            <a:ext cx="1104021" cy="31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ym typeface="Wingdings" panose="05000000000000000000" pitchFamily="2" charset="2"/>
              </a:rPr>
              <a:t>KRX IT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171619"/>
              </p:ext>
            </p:extLst>
          </p:nvPr>
        </p:nvGraphicFramePr>
        <p:xfrm>
          <a:off x="3658112" y="1294657"/>
          <a:ext cx="1773987" cy="5477354"/>
        </p:xfrm>
        <a:graphic>
          <a:graphicData uri="http://schemas.openxmlformats.org/drawingml/2006/table">
            <a:tbl>
              <a:tblPr/>
              <a:tblGrid>
                <a:gridCol w="649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effectLst/>
                          <a:latin typeface="Times" panose="02020603050405020304" pitchFamily="18" charset="0"/>
                        </a:rPr>
                        <a:t>종목코드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effectLst/>
                          <a:latin typeface="Times" panose="02020603050405020304" pitchFamily="18" charset="0"/>
                        </a:rPr>
                        <a:t>종목명</a:t>
                      </a:r>
                    </a:p>
                  </a:txBody>
                  <a:tcPr marL="6243" marR="6243" marT="62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068870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effectLst/>
                          <a:latin typeface="Times" panose="02020603050405020304" pitchFamily="18" charset="0"/>
                        </a:rPr>
                        <a:t>LG</a:t>
                      </a:r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생명과학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009290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광동제약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006280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녹십자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005250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녹십자홀딩스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003090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대웅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069620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대웅제약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003220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대원제약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067080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대화제약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086450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동국제약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000640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동아쏘시오홀딩스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085370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루트로닉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086900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메디톡스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078160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메디포스트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053030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바이넥스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043150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바텍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003850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보령제약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003000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부광약품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005500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삼진제약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008490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서흥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068270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셀트리온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049960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쎌바이오텍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096530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씨젠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060590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씨티씨바이오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099190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아이센스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048260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오스템임플란트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033270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유나이티드제약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000100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유한양행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102460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이연제약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041830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인바디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000230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일동제약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002620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제일약품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185750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종근당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001630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종근당홀딩스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085660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차바이오텍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102940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코오롱생명과학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002390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한독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008930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한미사이언스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128940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한미약품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016580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>
                          <a:effectLst/>
                          <a:latin typeface="Times" panose="02020603050405020304" pitchFamily="18" charset="0"/>
                        </a:rPr>
                        <a:t>환인제약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3359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>
                          <a:effectLst/>
                          <a:latin typeface="Times" panose="02020603050405020304" pitchFamily="18" charset="0"/>
                        </a:rPr>
                        <a:t>084110</a:t>
                      </a: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b="0" i="0" u="none" strike="noStrike" dirty="0" err="1">
                          <a:effectLst/>
                          <a:latin typeface="Times" panose="02020603050405020304" pitchFamily="18" charset="0"/>
                        </a:rPr>
                        <a:t>휴온스</a:t>
                      </a:r>
                      <a:endParaRPr lang="ko-KR" altLang="en-US" sz="7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243" marR="6243" marT="6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</a:tbl>
          </a:graphicData>
        </a:graphic>
      </p:graphicFrame>
      <p:sp>
        <p:nvSpPr>
          <p:cNvPr id="18" name="내용 개체 틀 15"/>
          <p:cNvSpPr txBox="1">
            <a:spLocks/>
          </p:cNvSpPr>
          <p:nvPr/>
        </p:nvSpPr>
        <p:spPr>
          <a:xfrm>
            <a:off x="3658112" y="750361"/>
            <a:ext cx="1773987" cy="31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ym typeface="Wingdings" panose="05000000000000000000" pitchFamily="2" charset="2"/>
              </a:rPr>
              <a:t>KRX Health Care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6719"/>
              </p:ext>
            </p:extLst>
          </p:nvPr>
        </p:nvGraphicFramePr>
        <p:xfrm>
          <a:off x="5540240" y="1294657"/>
          <a:ext cx="1727200" cy="3400425"/>
        </p:xfrm>
        <a:graphic>
          <a:graphicData uri="http://schemas.openxmlformats.org/drawingml/2006/table">
            <a:tbl>
              <a:tblPr/>
              <a:tblGrid>
                <a:gridCol w="63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effectLst/>
                          <a:latin typeface="Times" panose="02020603050405020304" pitchFamily="18" charset="0"/>
                        </a:rPr>
                        <a:t>종목코드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effectLst/>
                          <a:latin typeface="Times" panose="02020603050405020304" pitchFamily="18" charset="0"/>
                        </a:rPr>
                        <a:t>종목명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079160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CJ CGV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130960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CJ E&amp;M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037560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CJ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헬로비전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030200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KT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032640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LG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유플러스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034120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SBS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101060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SBS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미디어홀딩스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046140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SBS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콘텐츠허브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017670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SK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텔레콤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052220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iMBC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089600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나스미디어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019680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대교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016170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로엔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053210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스카이라이프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041510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에스엠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036000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예림당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036420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제이콘텐트리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030000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제일기획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054780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키이스트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126560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 err="1">
                          <a:effectLst/>
                          <a:latin typeface="Times" panose="02020603050405020304" pitchFamily="18" charset="0"/>
                        </a:rPr>
                        <a:t>현대에이치씨엔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9" name="내용 개체 틀 15"/>
          <p:cNvSpPr txBox="1">
            <a:spLocks/>
          </p:cNvSpPr>
          <p:nvPr/>
        </p:nvSpPr>
        <p:spPr>
          <a:xfrm>
            <a:off x="5493453" y="796311"/>
            <a:ext cx="2147694" cy="31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ym typeface="Wingdings" panose="05000000000000000000" pitchFamily="2" charset="2"/>
              </a:rPr>
              <a:t>KRX </a:t>
            </a:r>
            <a:r>
              <a:rPr lang="en-US" altLang="ko-KR" dirty="0" err="1">
                <a:sym typeface="Wingdings" panose="05000000000000000000" pitchFamily="2" charset="2"/>
              </a:rPr>
              <a:t>Media_Telecom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92036"/>
              </p:ext>
            </p:extLst>
          </p:nvPr>
        </p:nvGraphicFramePr>
        <p:xfrm>
          <a:off x="7650201" y="1294657"/>
          <a:ext cx="1993900" cy="3400425"/>
        </p:xfrm>
        <a:graphic>
          <a:graphicData uri="http://schemas.openxmlformats.org/drawingml/2006/table">
            <a:tbl>
              <a:tblPr/>
              <a:tblGrid>
                <a:gridCol w="63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effectLst/>
                          <a:latin typeface="Times" panose="02020603050405020304" pitchFamily="18" charset="0"/>
                        </a:rPr>
                        <a:t>종목코드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effectLst/>
                          <a:latin typeface="Times" panose="02020603050405020304" pitchFamily="18" charset="0"/>
                        </a:rPr>
                        <a:t>종목명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064960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S&amp;T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모티브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003570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S&amp;T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중공업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073240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금호타이어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000270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기아차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002350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넥센타이어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204320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만도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007860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서연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015750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성우하이텍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004490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세방전지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023890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아트라스</a:t>
                      </a:r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BX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005850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에스엘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043370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평화정공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161390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한국타이어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000240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한국타이어월드와이드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060980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한라홀딩스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018880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한온시스템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012330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현대모비스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011210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현대위아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005380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현대차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010690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>
                          <a:effectLst/>
                          <a:latin typeface="Times" panose="02020603050405020304" pitchFamily="18" charset="0"/>
                        </a:rPr>
                        <a:t>화신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0" name="내용 개체 틀 15"/>
          <p:cNvSpPr txBox="1">
            <a:spLocks/>
          </p:cNvSpPr>
          <p:nvPr/>
        </p:nvSpPr>
        <p:spPr>
          <a:xfrm>
            <a:off x="7641147" y="814024"/>
            <a:ext cx="1457470" cy="31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ym typeface="Wingdings" panose="05000000000000000000" pitchFamily="2" charset="2"/>
              </a:rPr>
              <a:t>KRX AUTOS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14" name="내용 개체 틀 15"/>
          <p:cNvSpPr txBox="1">
            <a:spLocks/>
          </p:cNvSpPr>
          <p:nvPr/>
        </p:nvSpPr>
        <p:spPr>
          <a:xfrm>
            <a:off x="9947768" y="796311"/>
            <a:ext cx="1781385" cy="3179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ym typeface="Wingdings" panose="05000000000000000000" pitchFamily="2" charset="2"/>
              </a:rPr>
              <a:t>KRX </a:t>
            </a:r>
            <a:r>
              <a:rPr lang="en-US" altLang="ko-KR" dirty="0" err="1">
                <a:sym typeface="Wingdings" panose="05000000000000000000" pitchFamily="2" charset="2"/>
              </a:rPr>
              <a:t>Energy_Chemi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925545"/>
              </p:ext>
            </p:extLst>
          </p:nvPr>
        </p:nvGraphicFramePr>
        <p:xfrm>
          <a:off x="10074517" y="1294657"/>
          <a:ext cx="1739900" cy="3400425"/>
        </p:xfrm>
        <a:graphic>
          <a:graphicData uri="http://schemas.openxmlformats.org/drawingml/2006/table">
            <a:tbl>
              <a:tblPr/>
              <a:tblGrid>
                <a:gridCol w="713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effectLst/>
                          <a:latin typeface="Times" panose="02020603050405020304" pitchFamily="18" charset="0"/>
                        </a:rPr>
                        <a:t>종목코드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effectLst/>
                          <a:latin typeface="Times" panose="02020603050405020304" pitchFamily="18" charset="0"/>
                        </a:rPr>
                        <a:t>종목명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006840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AK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홀딩스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078930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GS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002380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KCC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108670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LG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하우시스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051910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LG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화학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010950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S-Oil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011790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SKC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018670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SK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가스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096770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SK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이노베이션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006120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Times" panose="02020603050405020304" pitchFamily="18" charset="0"/>
                        </a:rPr>
                        <a:t>SK</a:t>
                      </a:r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케미칼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011780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금호석유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006650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대한유화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011170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롯데케미칼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삼성정밀화학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120110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코오롱인더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003240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태광산업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000880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한화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009830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한화케미칼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004800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Times" panose="02020603050405020304" pitchFamily="18" charset="0"/>
                        </a:rPr>
                        <a:t>효성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effectLst/>
                          <a:latin typeface="Times" panose="02020603050405020304" pitchFamily="18" charset="0"/>
                        </a:rPr>
                        <a:t>069260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 err="1">
                          <a:effectLst/>
                          <a:latin typeface="Times" panose="02020603050405020304" pitchFamily="18" charset="0"/>
                        </a:rPr>
                        <a:t>휴켐스</a:t>
                      </a:r>
                      <a:endParaRPr lang="ko-KR" altLang="en-US" sz="1000" b="0" i="0" u="none" strike="noStrike" dirty="0">
                        <a:effectLst/>
                        <a:latin typeface="Times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688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369675"/>
              </p:ext>
            </p:extLst>
          </p:nvPr>
        </p:nvGraphicFramePr>
        <p:xfrm>
          <a:off x="135992" y="57343"/>
          <a:ext cx="3874694" cy="2269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617143"/>
              </p:ext>
            </p:extLst>
          </p:nvPr>
        </p:nvGraphicFramePr>
        <p:xfrm>
          <a:off x="4010686" y="57343"/>
          <a:ext cx="3684760" cy="2269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408938"/>
              </p:ext>
            </p:extLst>
          </p:nvPr>
        </p:nvGraphicFramePr>
        <p:xfrm>
          <a:off x="7695446" y="57343"/>
          <a:ext cx="3730028" cy="2269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1104344"/>
              </p:ext>
            </p:extLst>
          </p:nvPr>
        </p:nvGraphicFramePr>
        <p:xfrm>
          <a:off x="135992" y="2326745"/>
          <a:ext cx="3874694" cy="2290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차트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4385357"/>
              </p:ext>
            </p:extLst>
          </p:nvPr>
        </p:nvGraphicFramePr>
        <p:xfrm>
          <a:off x="4010687" y="2326745"/>
          <a:ext cx="3684760" cy="2290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4261183"/>
              </p:ext>
            </p:extLst>
          </p:nvPr>
        </p:nvGraphicFramePr>
        <p:xfrm>
          <a:off x="7688561" y="2326745"/>
          <a:ext cx="3736913" cy="2290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775889"/>
              </p:ext>
            </p:extLst>
          </p:nvPr>
        </p:nvGraphicFramePr>
        <p:xfrm>
          <a:off x="135990" y="4617272"/>
          <a:ext cx="3874696" cy="2159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803187"/>
              </p:ext>
            </p:extLst>
          </p:nvPr>
        </p:nvGraphicFramePr>
        <p:xfrm>
          <a:off x="4010686" y="4617271"/>
          <a:ext cx="3677874" cy="2159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740766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7631227"/>
              </p:ext>
            </p:extLst>
          </p:nvPr>
        </p:nvGraphicFramePr>
        <p:xfrm>
          <a:off x="0" y="99588"/>
          <a:ext cx="12191999" cy="6681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화살표: 오각형 5"/>
          <p:cNvSpPr/>
          <p:nvPr/>
        </p:nvSpPr>
        <p:spPr>
          <a:xfrm flipH="1">
            <a:off x="7257888" y="5832404"/>
            <a:ext cx="2676224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각 </a:t>
            </a:r>
            <a:r>
              <a:rPr lang="ko-KR" altLang="en-US" sz="1100" dirty="0" err="1"/>
              <a:t>테마별</a:t>
            </a:r>
            <a:r>
              <a:rPr lang="ko-KR" altLang="en-US" sz="1100" dirty="0"/>
              <a:t> </a:t>
            </a:r>
            <a:r>
              <a:rPr lang="en-US" altLang="ko-KR" sz="1100" dirty="0"/>
              <a:t>1</a:t>
            </a:r>
            <a:r>
              <a:rPr lang="ko-KR" altLang="en-US" sz="1100" dirty="0"/>
              <a:t>일</a:t>
            </a:r>
            <a:r>
              <a:rPr lang="en-US" altLang="ko-KR" sz="1100" dirty="0"/>
              <a:t>/1</a:t>
            </a:r>
            <a:r>
              <a:rPr lang="ko-KR" altLang="en-US" sz="1100" dirty="0"/>
              <a:t>주</a:t>
            </a:r>
            <a:r>
              <a:rPr lang="en-US" altLang="ko-KR" sz="1100" dirty="0"/>
              <a:t>/4</a:t>
            </a:r>
            <a:r>
              <a:rPr lang="ko-KR" altLang="en-US" sz="1100" dirty="0"/>
              <a:t>주</a:t>
            </a:r>
            <a:r>
              <a:rPr lang="en-US" altLang="ko-KR" sz="1100" dirty="0"/>
              <a:t>/6</a:t>
            </a:r>
            <a:r>
              <a:rPr lang="ko-KR" altLang="en-US" sz="1100" dirty="0"/>
              <a:t>월 증시 조사 </a:t>
            </a:r>
          </a:p>
        </p:txBody>
      </p:sp>
    </p:spTree>
    <p:extLst>
      <p:ext uri="{BB962C8B-B14F-4D97-AF65-F5344CB8AC3E}">
        <p14:creationId xmlns:p14="http://schemas.microsoft.com/office/powerpoint/2010/main" val="67848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4"/>
          <p:cNvSpPr>
            <a:spLocks noGrp="1"/>
          </p:cNvSpPr>
          <p:nvPr>
            <p:ph type="title"/>
          </p:nvPr>
        </p:nvSpPr>
        <p:spPr>
          <a:xfrm>
            <a:off x="253999" y="128054"/>
            <a:ext cx="11768667" cy="490013"/>
          </a:xfrm>
        </p:spPr>
        <p:txBody>
          <a:bodyPr>
            <a:normAutofit/>
          </a:bodyPr>
          <a:lstStyle/>
          <a:p>
            <a:r>
              <a:rPr lang="en-US" altLang="ko-KR" dirty="0"/>
              <a:t>Chapter 1 .  </a:t>
            </a:r>
            <a:r>
              <a:rPr lang="ko-KR" altLang="en-US" dirty="0"/>
              <a:t>확률의 게임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837540"/>
            <a:ext cx="4109771" cy="2671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999" y="3684760"/>
            <a:ext cx="5522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주가가 </a:t>
            </a:r>
            <a:r>
              <a:rPr lang="en-US" altLang="ko-KR" sz="1400" b="1" dirty="0"/>
              <a:t>20</a:t>
            </a:r>
            <a:r>
              <a:rPr lang="ko-KR" altLang="en-US" sz="1400" b="1" dirty="0"/>
              <a:t>일 이동평균선을 </a:t>
            </a:r>
            <a:r>
              <a:rPr lang="ko-KR" altLang="en-US" sz="1400" dirty="0"/>
              <a:t>뚫고 올라가면 </a:t>
            </a:r>
            <a:r>
              <a:rPr lang="en-US" altLang="ko-KR" sz="1400" dirty="0"/>
              <a:t>1</a:t>
            </a:r>
            <a:r>
              <a:rPr lang="ko-KR" altLang="en-US" sz="1400" dirty="0"/>
              <a:t>주일 후 상승해 있을 확률이 </a:t>
            </a:r>
            <a:r>
              <a:rPr lang="en-US" altLang="ko-KR" sz="1400" dirty="0"/>
              <a:t>42%, 3</a:t>
            </a:r>
            <a:r>
              <a:rPr lang="ko-KR" altLang="en-US" sz="1400" dirty="0" err="1"/>
              <a:t>주후</a:t>
            </a:r>
            <a:r>
              <a:rPr lang="ko-KR" altLang="en-US" sz="1400" dirty="0"/>
              <a:t> 상승해 있을 확률은 </a:t>
            </a:r>
            <a:r>
              <a:rPr lang="en-US" altLang="ko-KR" sz="1400" dirty="0"/>
              <a:t>43%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상승신호라고 하지만</a:t>
            </a:r>
            <a:r>
              <a:rPr lang="en-US" altLang="ko-KR" sz="1400" b="1" dirty="0"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sym typeface="Wingdings" panose="05000000000000000000" pitchFamily="2" charset="2"/>
              </a:rPr>
              <a:t>맞지 않다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53999" y="4715346"/>
            <a:ext cx="55221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분산투자는 </a:t>
            </a:r>
            <a:r>
              <a:rPr lang="ko-KR" altLang="en-US" sz="1400" b="1" dirty="0" err="1"/>
              <a:t>개대의</a:t>
            </a:r>
            <a:r>
              <a:rPr lang="ko-KR" altLang="en-US" sz="1400" b="1" dirty="0"/>
              <a:t> 변동성을 낮추고</a:t>
            </a:r>
            <a:r>
              <a:rPr lang="en-US" altLang="ko-KR" sz="1400" dirty="0"/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시간에 대한 변동성도 낮춘다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anose="05000000000000000000" pitchFamily="2" charset="2"/>
              </a:rPr>
              <a:t>한 종목을 사더라도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b="1" dirty="0" err="1">
                <a:sym typeface="Wingdings" panose="05000000000000000000" pitchFamily="2" charset="2"/>
              </a:rPr>
              <a:t>여러날</a:t>
            </a:r>
            <a:r>
              <a:rPr lang="ko-KR" altLang="en-US" sz="1400" b="1" dirty="0">
                <a:sym typeface="Wingdings" panose="05000000000000000000" pitchFamily="2" charset="2"/>
              </a:rPr>
              <a:t> 걸쳐서 매수할 경우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</a:p>
          <a:p>
            <a:r>
              <a:rPr lang="en-US" altLang="ko-KR" sz="1400" dirty="0">
                <a:sym typeface="Wingdings" panose="05000000000000000000" pitchFamily="2" charset="2"/>
              </a:rPr>
              <a:t>   </a:t>
            </a:r>
            <a:r>
              <a:rPr lang="ko-KR" altLang="en-US" sz="1400" b="1" dirty="0">
                <a:sym typeface="Wingdings" panose="05000000000000000000" pitchFamily="2" charset="2"/>
              </a:rPr>
              <a:t>변동성을 낮춘다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00554" y="690631"/>
            <a:ext cx="5522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시장에서 전개되는 </a:t>
            </a:r>
            <a:r>
              <a:rPr lang="ko-KR" altLang="en-US" sz="1400" b="1" dirty="0"/>
              <a:t>확률적 움직임의 본질을 많이 알수록 투자 호흡은 길어지고</a:t>
            </a:r>
            <a:r>
              <a:rPr lang="en-US" altLang="ko-KR" sz="1400" dirty="0"/>
              <a:t>, </a:t>
            </a:r>
            <a:r>
              <a:rPr lang="ko-KR" altLang="en-US" sz="1400" dirty="0"/>
              <a:t>정신적으로 안정된 투자를 할 수 있다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00554" y="1505443"/>
            <a:ext cx="55221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과거의 데이터로 미래를 말할 수 있는가</a:t>
            </a:r>
            <a:r>
              <a:rPr lang="en-US" altLang="ko-KR" sz="1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en-US" altLang="ko-KR" sz="1400" dirty="0"/>
              <a:t> </a:t>
            </a:r>
            <a:r>
              <a:rPr lang="ko-KR" altLang="en-US" sz="1400" dirty="0"/>
              <a:t>과거의 데이터로 실험을 하더라도 실제 상황과 같이 실험을 하는 방법이 있다는 것이다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지난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2000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년 부터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, PBR 1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미만의 비인기 주식의 </a:t>
            </a:r>
            <a:r>
              <a:rPr lang="ko-KR" altLang="en-US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상승율이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PBR 1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이상의 인기 주식 상승률 보다 압도적으로 우위에 있다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. 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463" y="3610906"/>
            <a:ext cx="4156719" cy="26813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74051" y="2516863"/>
            <a:ext cx="5748615" cy="686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각형 11"/>
          <p:cNvSpPr/>
          <p:nvPr/>
        </p:nvSpPr>
        <p:spPr>
          <a:xfrm flipH="1">
            <a:off x="3351715" y="4183727"/>
            <a:ext cx="2024109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각 테마별로 조사  해보자</a:t>
            </a:r>
          </a:p>
        </p:txBody>
      </p:sp>
      <p:sp>
        <p:nvSpPr>
          <p:cNvPr id="13" name="화살표: 오각형 12"/>
          <p:cNvSpPr/>
          <p:nvPr/>
        </p:nvSpPr>
        <p:spPr>
          <a:xfrm flipH="1">
            <a:off x="9912313" y="3069884"/>
            <a:ext cx="2024109" cy="23969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각 테마별로 조사  해보자</a:t>
            </a:r>
          </a:p>
        </p:txBody>
      </p:sp>
    </p:spTree>
    <p:extLst>
      <p:ext uri="{BB962C8B-B14F-4D97-AF65-F5344CB8AC3E}">
        <p14:creationId xmlns:p14="http://schemas.microsoft.com/office/powerpoint/2010/main" val="143765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</TotalTime>
  <Words>3443</Words>
  <Application>Microsoft Office PowerPoint</Application>
  <PresentationFormat>와이드스크린</PresentationFormat>
  <Paragraphs>1323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Arial</vt:lpstr>
      <vt:lpstr>Cambria Math</vt:lpstr>
      <vt:lpstr>Consolas</vt:lpstr>
      <vt:lpstr>Times</vt:lpstr>
      <vt:lpstr>Wingdings</vt:lpstr>
      <vt:lpstr>Office 테마</vt:lpstr>
      <vt:lpstr>301.문병로교수의 메트릭스튜디오</vt:lpstr>
      <vt:lpstr>머리말</vt:lpstr>
      <vt:lpstr>Chapter 1 .  확률의 게임</vt:lpstr>
      <vt:lpstr>Chapter 1 .  확률의 게임</vt:lpstr>
      <vt:lpstr>한국거래소에서 KOSPI 100/50</vt:lpstr>
      <vt:lpstr>한국거래소에서 KOSPI 100/50 등등</vt:lpstr>
      <vt:lpstr>PowerPoint 프레젠테이션</vt:lpstr>
      <vt:lpstr>PowerPoint 프레젠테이션</vt:lpstr>
      <vt:lpstr>Chapter 1 .  확률의 게임</vt:lpstr>
      <vt:lpstr>Chapter 1 .  확률의 게임</vt:lpstr>
      <vt:lpstr>PBR이 1 미만이고, PER 가 7 미만인 주식 20개를 사서 1년을 기다린다 식의 간단한 모델</vt:lpstr>
      <vt:lpstr>Chapter 1 .  확률의 게임</vt:lpstr>
      <vt:lpstr>Chapter 2 .  시장 관찰</vt:lpstr>
      <vt:lpstr>Chapter 2 .  시장 관찰</vt:lpstr>
      <vt:lpstr>Chapter 2 .  시장 관찰</vt:lpstr>
      <vt:lpstr>Chapter 2 . 과제 : 2013부터 2년간의 PBR, PER의 중앙값, 평균값은 어떤가?</vt:lpstr>
      <vt:lpstr>Chapter 2 . 과제 : 2013부터 2년간의 PBR, PER의 Histogram은 어떤가?</vt:lpstr>
      <vt:lpstr>Chapter 2 . 과제 : 종목 종가/종가차이비율의 Histogram은 어떤가?</vt:lpstr>
      <vt:lpstr>Chapter 2 .  시장 관찰</vt:lpstr>
      <vt:lpstr>Chapter 2 .  시장 관찰</vt:lpstr>
      <vt:lpstr>Chapter 2 .  시장 관찰</vt:lpstr>
      <vt:lpstr>Chapter 2 .  시장 관찰</vt:lpstr>
      <vt:lpstr>Chapter 2 .  시장 관찰</vt:lpstr>
      <vt:lpstr>Chapter 2 .  시장 관찰</vt:lpstr>
      <vt:lpstr>Chapter 2 .  시장 관찰</vt:lpstr>
      <vt:lpstr>Chapter 5.  변동성 다스리기</vt:lpstr>
      <vt:lpstr>Chapter 5.  변동성 다스리기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301.문병로교수의 메트릭스튜디오</dc:title>
  <dc:creator>최재혁</dc:creator>
  <cp:lastModifiedBy>최재혁</cp:lastModifiedBy>
  <cp:revision>111</cp:revision>
  <dcterms:created xsi:type="dcterms:W3CDTF">2015-09-19T21:42:22Z</dcterms:created>
  <dcterms:modified xsi:type="dcterms:W3CDTF">2017-05-22T13:12:41Z</dcterms:modified>
</cp:coreProperties>
</file>